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1"/>
  </p:sldMasterIdLst>
  <p:notesMasterIdLst>
    <p:notesMasterId r:id="rId31"/>
  </p:notesMasterIdLst>
  <p:sldIdLst>
    <p:sldId id="256" r:id="rId2"/>
    <p:sldId id="602" r:id="rId3"/>
    <p:sldId id="597" r:id="rId4"/>
    <p:sldId id="598" r:id="rId5"/>
    <p:sldId id="590" r:id="rId6"/>
    <p:sldId id="603" r:id="rId7"/>
    <p:sldId id="259" r:id="rId8"/>
    <p:sldId id="260" r:id="rId9"/>
    <p:sldId id="268" r:id="rId10"/>
    <p:sldId id="593" r:id="rId11"/>
    <p:sldId id="270" r:id="rId12"/>
    <p:sldId id="589" r:id="rId13"/>
    <p:sldId id="379" r:id="rId14"/>
    <p:sldId id="591" r:id="rId15"/>
    <p:sldId id="608" r:id="rId16"/>
    <p:sldId id="380" r:id="rId17"/>
    <p:sldId id="565" r:id="rId18"/>
    <p:sldId id="607" r:id="rId19"/>
    <p:sldId id="397" r:id="rId20"/>
    <p:sldId id="399" r:id="rId21"/>
    <p:sldId id="508" r:id="rId22"/>
    <p:sldId id="600" r:id="rId23"/>
    <p:sldId id="400" r:id="rId24"/>
    <p:sldId id="401" r:id="rId25"/>
    <p:sldId id="402" r:id="rId26"/>
    <p:sldId id="403" r:id="rId27"/>
    <p:sldId id="404" r:id="rId28"/>
    <p:sldId id="385" r:id="rId29"/>
    <p:sldId id="60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67E15-AC93-346E-4883-AA22EB7B2FB5}" v="297" dt="2024-10-28T16:23:18.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p:restoredTop sz="58248" autoAdjust="0"/>
  </p:normalViewPr>
  <p:slideViewPr>
    <p:cSldViewPr snapToGrid="0" snapToObjects="1">
      <p:cViewPr>
        <p:scale>
          <a:sx n="58" d="100"/>
          <a:sy n="58" d="100"/>
        </p:scale>
        <p:origin x="1296" y="5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0:55:00.809"/>
    </inkml:context>
    <inkml:brush xml:id="br0">
      <inkml:brushProperty name="width" value="0.05" units="cm"/>
      <inkml:brushProperty name="height" value="0.05" units="cm"/>
      <inkml:brushProperty name="color" value="#E71224"/>
    </inkml:brush>
  </inkml:definitions>
  <inkml:trace contextRef="#ctx0" brushRef="#br0">1 704 24575,'1'-4'0,"-1"0"0,2-1 0,-1 1 0,0 0 0,1 0 0,0 0 0,0 0 0,4-6 0,10-22 0,28-138 0,11-51 0,-39 151 0,-13 54 0,0 0 0,1 0 0,0 1 0,1 0 0,8-16 0,-11 27 0,1 0 0,-1 0 0,1 0 0,0 0 0,0 1 0,1-1 0,-1 1 0,1 0 0,-1 0 0,1 0 0,0 1 0,0-1 0,0 1 0,0 0 0,1 0 0,-1 0 0,1 1 0,-1 0 0,1 0 0,-1 0 0,9-1 0,-6 2 0,1 0 0,-1 0 0,0 0 0,0 1 0,0 0 0,0 1 0,0-1 0,-1 1 0,1 1 0,0-1 0,-1 1 0,11 6 0,3 4 0,-1 1 0,26 24 0,13 10 0,-27-25-1365,-6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0:55:02.590"/>
    </inkml:context>
    <inkml:brush xml:id="br0">
      <inkml:brushProperty name="width" value="0.05" units="cm"/>
      <inkml:brushProperty name="height" value="0.05" units="cm"/>
      <inkml:brushProperty name="color" value="#E71224"/>
    </inkml:brush>
  </inkml:definitions>
  <inkml:trace contextRef="#ctx0" brushRef="#br0">0 1 24575,'3'0'0,"0"1"0,-1 0 0,1 1 0,-1-1 0,0 0 0,1 1 0,-1-1 0,0 1 0,0 0 0,0 0 0,0 0 0,0 0 0,0 0 0,0 0 0,-1 0 0,3 5 0,26 44 0,-29-48 0,69 115 0,-35-63 0,-13-14 0,-1 1 0,18 55 0,-27-63 0,1 0 0,2 0 0,2-2 0,38 58 0,-36-62 0,-2 1 0,-1 0 0,-1 1 0,-2 1 0,-1 0 0,13 54 0,0-6 0,-16-47 0,-2 0 0,-2 1 0,0 0 0,-1 48 0,1 0 0,1-36 0,16 59 0,-5-29 0,4 20 0,-8-41 0,-2-1 0,3 63 0,-13-106 0,2 34 0,-1 1 0,-2-1 0,-2 1 0,-2 0 0,-17 81 0,-1-41-1365,15-46-5461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0:55:04.995"/>
    </inkml:context>
    <inkml:brush xml:id="br0">
      <inkml:brushProperty name="width" value="0.05" units="cm"/>
      <inkml:brushProperty name="height" value="0.05" units="cm"/>
      <inkml:brushProperty name="color" value="#E71224"/>
    </inkml:brush>
  </inkml:definitions>
  <inkml:trace contextRef="#ctx0" brushRef="#br0">444 632 24575,'-1'-6'0,"0"0"0,0-1 0,0 1 0,-1 0 0,0 0 0,0 0 0,-1 0 0,0 0 0,0 1 0,0-1 0,0 1 0,-1-1 0,0 1 0,0 1 0,0-1 0,-1 0 0,0 1 0,0 0 0,-10-7 0,-12-6 0,0 1 0,-53-22 0,51 25 0,10 4 0,0 2 0,0-2 0,1 0 0,0-1 0,1 0 0,0-2 0,0 0 0,1-1 0,-22-23 0,37 35 0,0 1 0,0-1 0,1 0 0,-1 1 0,0-1 0,0 0 0,1 0 0,-1 0 0,1 0 0,-1 0 0,0 0 0,1 0 0,0 0 0,-1 0 0,1 0 0,0 0 0,-1 0 0,1 0 0,0 0 0,0 0 0,0 0 0,0 0 0,0-1 0,0 1 0,0 0 0,0 0 0,0 0 0,1 0 0,-1 0 0,0 0 0,1 0 0,-1 0 0,1 0 0,-1 0 0,1 0 0,0 0 0,-1 0 0,1 0 0,0 1 0,0-1 0,-1 0 0,1 0 0,0 1 0,0-1 0,1 0 0,6-3 0,-1 1 0,1 0 0,0 1 0,0 0 0,11-2 0,7-1 0,133-50 0,-135 44 0,1 0 0,-2-2 0,0 0 0,28-22 0,-10 6-584,45-24-1,-83 51 389,27-15-6630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00:55:14.312"/>
    </inkml:context>
    <inkml:brush xml:id="br0">
      <inkml:brushProperty name="width" value="0.05" units="cm"/>
      <inkml:brushProperty name="height" value="0.05" units="cm"/>
      <inkml:brushProperty name="color" value="#E71224"/>
    </inkml:brush>
  </inkml:definitions>
  <inkml:trace contextRef="#ctx0" brushRef="#br0">0 0 24575,'27'2'0,"0"1"0,0 1 0,47 13 0,-39-8 0,47 6 0,109 23 0,-108-20 0,-60-11 0,1 1 0,-1 0 0,31 17 0,39 13 0,-91-37 0,335 115 0,-302-102 0,-1 2 0,-1 1 0,0 1 0,40 31 0,88 60 0,-16-16 0,-23-13 0,-94-63 0,0 0 0,0 2 0,-2 0 0,-1 2 0,45 48 0,-48-45 0,0-1 0,2-1 0,0-1 0,30 19 0,-54-40 0,15 13 0,-1 1 0,-1 0 0,0 1 0,0 1 0,14 24 0,22 27 0,14 15 0,54 93 0,-21-29 0,-36-45 0,-40-64 0,31 42 0,-39-61 0,-1 1 0,-1 0 0,14 37 0,-15-34 0,1 0 0,23 38 0,-3-12 0,-3 2 0,-2 1 0,-2 0 0,-3 2 0,18 70 0,-30-99 0,2-1 0,0 0 0,16 24 0,-12-22 0,-1 0 0,10 29 0,-1 19 0,20 108 0,-20-82 0,-12-60 0,-2-1 0,6 63 0,-14-90 0,1 24 0,2-1 0,1 1 0,11 42 0,11 53 0,3 9 0,-20-95 0,-1 1 0,-2 0 0,-2 0 0,-3 72 0,3 41 0,0-129 0,2 0 0,8 30 0,-5-28 0,5 45 0,-4 67 0,-11 164 0,-2-114 0,3 294 0,-1-471 0,0 0 0,-1 1 0,-1-1 0,0 0 0,-1 0 0,-1 0 0,0-1 0,-1 1 0,-1-1 0,-1-1 0,-11 19 0,-69 153 0,57-112 0,9-15 0,15-40 0,0 0 0,-1 0 0,-15 24 0,-102 186 0,64-111 0,3-28 0,44-71 0,0 1 0,1 1 0,1 0 0,-17 43 0,14-23 0,-1-1 0,-2 0 0,-2-1 0,-1-2 0,-2 0 0,-36 44 0,34-47 0,1 2 0,-23 45 0,30-48 0,-1-1 0,-2-2 0,-42 52 0,42-59 0,2 1 0,-16 27 0,-30 38 0,-40 15 110,-6 9-1585,89-87-5351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D4C08-1C36-0548-AA19-A769E284B3AC}"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19C6A-3783-964F-A915-67BD0DF3F3C1}" type="slidenum">
              <a:rPr lang="en-US" smtClean="0"/>
              <a:t>‹#›</a:t>
            </a:fld>
            <a:endParaRPr lang="en-US"/>
          </a:p>
        </p:txBody>
      </p:sp>
    </p:spTree>
    <p:extLst>
      <p:ext uri="{BB962C8B-B14F-4D97-AF65-F5344CB8AC3E}">
        <p14:creationId xmlns:p14="http://schemas.microsoft.com/office/powerpoint/2010/main" val="350319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hY9QSdaReY"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ir.library.oregonstate.edu/concern/honors_college_theses/wp988r90d?locale=en" TargetMode="External"/><Relationship Id="rId5" Type="http://schemas.openxmlformats.org/officeDocument/2006/relationships/hyperlink" Target="https://blogs.oregonstate.edu/honorslink/2022/07/11/the-sounds-of-science-turning-data-into-music/" TargetMode="External"/><Relationship Id="rId4" Type="http://schemas.openxmlformats.org/officeDocument/2006/relationships/hyperlink" Target="https://www.youtube.com/watch?v=6XxmyLUaDZo"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hY9QSdaRe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ir.library.oregonstate.edu/concern/honors_college_theses/wp988r90d?locale=en" TargetMode="External"/><Relationship Id="rId5" Type="http://schemas.openxmlformats.org/officeDocument/2006/relationships/hyperlink" Target="https://blogs.oregonstate.edu/honorslink/2022/07/11/the-sounds-of-science-turning-data-into-music/" TargetMode="External"/><Relationship Id="rId4" Type="http://schemas.openxmlformats.org/officeDocument/2006/relationships/hyperlink" Target="https://www.youtube.com/watch?v=6XxmyLUaDZ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Complementary_DNA" TargetMode="External"/><Relationship Id="rId13" Type="http://schemas.openxmlformats.org/officeDocument/2006/relationships/hyperlink" Target="https://en.wikipedia.org/wiki/Chain_reaction" TargetMode="External"/><Relationship Id="rId18" Type="http://schemas.openxmlformats.org/officeDocument/2006/relationships/hyperlink" Target="https://en.wikipedia.org/wiki/Polymerase_chain_reaction#cite_note-3" TargetMode="External"/><Relationship Id="rId3" Type="http://schemas.openxmlformats.org/officeDocument/2006/relationships/hyperlink" Target="https://en.wikipedia.org/wiki/DNA_melting" TargetMode="External"/><Relationship Id="rId7" Type="http://schemas.openxmlformats.org/officeDocument/2006/relationships/hyperlink" Target="https://en.wikipedia.org/wiki/Oligonucleotide" TargetMode="External"/><Relationship Id="rId12" Type="http://schemas.openxmlformats.org/officeDocument/2006/relationships/hyperlink" Target="https://en.wikipedia.org/wiki/Nucleotide" TargetMode="External"/><Relationship Id="rId17" Type="http://schemas.openxmlformats.org/officeDocument/2006/relationships/hyperlink" Target="https://en.wikipedia.org/wiki/Thermus_aquaticus" TargetMode="External"/><Relationship Id="rId2" Type="http://schemas.openxmlformats.org/officeDocument/2006/relationships/slide" Target="../slides/slide9.xml"/><Relationship Id="rId16" Type="http://schemas.openxmlformats.org/officeDocument/2006/relationships/hyperlink" Target="https://en.wikipedia.org/wiki/Thermophile" TargetMode="External"/><Relationship Id="rId1" Type="http://schemas.openxmlformats.org/officeDocument/2006/relationships/notesMaster" Target="../notesMasters/notesMaster1.xml"/><Relationship Id="rId6" Type="http://schemas.openxmlformats.org/officeDocument/2006/relationships/hyperlink" Target="https://en.wikipedia.org/wiki/Primer_(molecular_biology)" TargetMode="External"/><Relationship Id="rId11" Type="http://schemas.openxmlformats.org/officeDocument/2006/relationships/hyperlink" Target="https://en.wikipedia.org/wiki/DNA#Polymerases" TargetMode="External"/><Relationship Id="rId5" Type="http://schemas.openxmlformats.org/officeDocument/2006/relationships/hyperlink" Target="https://en.wikipedia.org/wiki/DNA_replication" TargetMode="External"/><Relationship Id="rId15" Type="http://schemas.openxmlformats.org/officeDocument/2006/relationships/hyperlink" Target="https://en.wikipedia.org/wiki/Taq_polymerase" TargetMode="External"/><Relationship Id="rId10" Type="http://schemas.openxmlformats.org/officeDocument/2006/relationships/hyperlink" Target="https://en.wikipedia.org/wiki/Denaturation_(biochemistry)#Nucleic_acid_denaturation" TargetMode="External"/><Relationship Id="rId4" Type="http://schemas.openxmlformats.org/officeDocument/2006/relationships/hyperlink" Target="https://en.wikipedia.org/wiki/Enzyme" TargetMode="External"/><Relationship Id="rId9" Type="http://schemas.openxmlformats.org/officeDocument/2006/relationships/hyperlink" Target="https://en.wikipedia.org/wiki/DNA_polymerase" TargetMode="External"/><Relationship Id="rId14" Type="http://schemas.openxmlformats.org/officeDocument/2006/relationships/hyperlink" Target="https://en.wikipedia.org/wiki/Exponential_growth"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a:t>
            </a:fld>
            <a:endParaRPr lang="en-US"/>
          </a:p>
        </p:txBody>
      </p:sp>
    </p:spTree>
    <p:extLst>
      <p:ext uri="{BB962C8B-B14F-4D97-AF65-F5344CB8AC3E}">
        <p14:creationId xmlns:p14="http://schemas.microsoft.com/office/powerpoint/2010/main" val="245419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12</a:t>
            </a:fld>
            <a:endParaRPr lang="en-US"/>
          </a:p>
        </p:txBody>
      </p:sp>
    </p:spTree>
    <p:extLst>
      <p:ext uri="{BB962C8B-B14F-4D97-AF65-F5344CB8AC3E}">
        <p14:creationId xmlns:p14="http://schemas.microsoft.com/office/powerpoint/2010/main" val="1373981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13</a:t>
            </a:fld>
            <a:endParaRPr lang="en-US"/>
          </a:p>
        </p:txBody>
      </p:sp>
    </p:spTree>
    <p:extLst>
      <p:ext uri="{BB962C8B-B14F-4D97-AF65-F5344CB8AC3E}">
        <p14:creationId xmlns:p14="http://schemas.microsoft.com/office/powerpoint/2010/main" val="35360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416475EF-48E8-5C46-809F-BDF115AAA5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FB93C599-4198-874B-AC51-BA0495D9B7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dirty="0">
                <a:ea typeface="ＭＳ Ｐゴシック" panose="020B0600070205080204" pitchFamily="34" charset="-128"/>
              </a:rPr>
              <a:t>Used to be part of the lab – left in </a:t>
            </a:r>
            <a:r>
              <a:rPr lang="en-US" altLang="en-US" sz="1400">
                <a:ea typeface="ＭＳ Ｐゴシック" panose="020B0600070205080204" pitchFamily="34" charset="-128"/>
              </a:rPr>
              <a:t>for students to study from.</a:t>
            </a:r>
            <a:endParaRPr lang="en-US" altLang="en-US" sz="1400" dirty="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0B2E81CF-0D91-FE4A-BBF1-F286AD3D92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78CBB84-9568-CF48-9571-A8366964B7A8}" type="slidenum">
              <a:rPr lang="en-US" altLang="en-US" smtClean="0"/>
              <a:pPr>
                <a:spcBef>
                  <a:spcPct val="0"/>
                </a:spcBef>
              </a:pPr>
              <a:t>14</a:t>
            </a:fld>
            <a:endParaRPr lang="en-US" altLang="en-US"/>
          </a:p>
        </p:txBody>
      </p:sp>
    </p:spTree>
    <p:extLst>
      <p:ext uri="{BB962C8B-B14F-4D97-AF65-F5344CB8AC3E}">
        <p14:creationId xmlns:p14="http://schemas.microsoft.com/office/powerpoint/2010/main" val="1756221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15</a:t>
            </a:fld>
            <a:endParaRPr lang="en-US"/>
          </a:p>
        </p:txBody>
      </p:sp>
    </p:spTree>
    <p:extLst>
      <p:ext uri="{BB962C8B-B14F-4D97-AF65-F5344CB8AC3E}">
        <p14:creationId xmlns:p14="http://schemas.microsoft.com/office/powerpoint/2010/main" val="1625723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16</a:t>
            </a:fld>
            <a:endParaRPr lang="en-US"/>
          </a:p>
        </p:txBody>
      </p:sp>
    </p:spTree>
    <p:extLst>
      <p:ext uri="{BB962C8B-B14F-4D97-AF65-F5344CB8AC3E}">
        <p14:creationId xmlns:p14="http://schemas.microsoft.com/office/powerpoint/2010/main" val="2501765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17</a:t>
            </a:fld>
            <a:endParaRPr lang="en-US"/>
          </a:p>
        </p:txBody>
      </p:sp>
    </p:spTree>
    <p:extLst>
      <p:ext uri="{BB962C8B-B14F-4D97-AF65-F5344CB8AC3E}">
        <p14:creationId xmlns:p14="http://schemas.microsoft.com/office/powerpoint/2010/main" val="289992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6D6CD2-2C98-49C3-96E3-B89F4A740C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2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21</a:t>
            </a:fld>
            <a:endParaRPr lang="en-US"/>
          </a:p>
        </p:txBody>
      </p:sp>
    </p:spTree>
    <p:extLst>
      <p:ext uri="{BB962C8B-B14F-4D97-AF65-F5344CB8AC3E}">
        <p14:creationId xmlns:p14="http://schemas.microsoft.com/office/powerpoint/2010/main" val="374831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492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doing an ‘other’ item, they will likely want to make a video of it and the requirements will need to follow the guidelines for a short video. </a:t>
            </a:r>
            <a:br>
              <a:rPr lang="en-US" dirty="0"/>
            </a:br>
            <a:br>
              <a:rPr lang="en-US" dirty="0"/>
            </a:br>
            <a:r>
              <a:rPr lang="en-US" dirty="0"/>
              <a:t>For 2D art, it could follow pamphlet rules minus the formatting.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164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9579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27</a:t>
            </a:fld>
            <a:endParaRPr lang="en-US"/>
          </a:p>
        </p:txBody>
      </p:sp>
    </p:spTree>
    <p:extLst>
      <p:ext uri="{BB962C8B-B14F-4D97-AF65-F5344CB8AC3E}">
        <p14:creationId xmlns:p14="http://schemas.microsoft.com/office/powerpoint/2010/main" val="159604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29fcbfa9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3</a:t>
            </a:fld>
            <a:endParaRPr sz="1200">
              <a:solidFill>
                <a:schemeClr val="dk1"/>
              </a:solidFill>
              <a:latin typeface="Arial"/>
              <a:ea typeface="Arial"/>
              <a:cs typeface="Arial"/>
              <a:sym typeface="Arial"/>
            </a:endParaRPr>
          </a:p>
        </p:txBody>
      </p:sp>
      <p:sp>
        <p:nvSpPr>
          <p:cNvPr id="90" name="Google Shape;90;g1729fcbfa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 name="Google Shape;91;g1729fcbfa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Notes from slide:</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Lili Adams was an undergraduate student at OSU in the Maddison Lab, and the main question of her thesis was: If DNA could make music, what song would it sing?</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She recorded the sound of the beetle </a:t>
            </a:r>
            <a:r>
              <a:rPr lang="en" i="1" dirty="0">
                <a:solidFill>
                  <a:schemeClr val="dk1"/>
                </a:solidFill>
              </a:rPr>
              <a:t>Lionepha</a:t>
            </a:r>
            <a:r>
              <a:rPr lang="en" dirty="0">
                <a:solidFill>
                  <a:schemeClr val="dk1"/>
                </a:solidFill>
              </a:rPr>
              <a:t>’s habitat, the sound of the beetle walking, and assigned tones to the DNA sequence data from multiple genes</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Sonification is a growing field for incorporating music into data science</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We already communicate scientific information tonally – think of the beeps at a hospital, or ornithologists identifying different birds </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Science does not need to be a purely visual medium</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Additional Notes</a:t>
            </a:r>
            <a:endParaRPr dirty="0"/>
          </a:p>
          <a:p>
            <a:pPr marL="457200" lvl="0" indent="-298450" algn="l" rtl="0">
              <a:spcBef>
                <a:spcPts val="0"/>
              </a:spcBef>
              <a:spcAft>
                <a:spcPts val="0"/>
              </a:spcAft>
              <a:buSzPts val="1100"/>
              <a:buChar char="●"/>
            </a:pPr>
            <a:r>
              <a:rPr lang="en" dirty="0"/>
              <a:t>In her thesis, Lili notes that there are still hurdles to overcome in this growing field. “</a:t>
            </a:r>
            <a:r>
              <a:rPr lang="en" dirty="0">
                <a:solidFill>
                  <a:schemeClr val="dk1"/>
                </a:solidFill>
              </a:rPr>
              <a:t>..difficulty when seamlessly communicating science and art. For example, citation formats tend to clash since introductory and conclusive statements are not required when referencing scientific literature as they are for more abstract ideas. It is also difficult to draw a line between personal interpretations in the case of more aesthetic and musical compositions and objective scientific analyses.”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Wanda Diaz Merced is an astronomer who lost her sight due to illness during her career, and as a result was no longer to see the plots of magnetars, the stars she was studying. Magnetars are exploding stars. We can’t see the gamma ray light that is given off by them with the naked eye, we need to use other tools, and often convert readings into numbers, and then into visual plots. Merced worked to convert the same data into sound, and now she can interpret the data. </a:t>
            </a:r>
            <a:r>
              <a:rPr lang="en" u="sng" dirty="0">
                <a:solidFill>
                  <a:schemeClr val="hlink"/>
                </a:solidFill>
                <a:hlinkClick r:id="rId3"/>
              </a:rPr>
              <a:t>https://www.youtube.com/watch?v=-hY9QSdaReY</a:t>
            </a:r>
            <a:endParaRPr dirty="0">
              <a:solidFill>
                <a:schemeClr val="dk1"/>
              </a:solidFill>
            </a:endParaRPr>
          </a:p>
          <a:p>
            <a:pPr marL="457200" lvl="0" indent="-298450" algn="l" rtl="0">
              <a:spcBef>
                <a:spcPts val="0"/>
              </a:spcBef>
              <a:spcAft>
                <a:spcPts val="0"/>
              </a:spcAft>
              <a:buSzPts val="1100"/>
              <a:buChar char="●"/>
            </a:pPr>
            <a:r>
              <a:rPr lang="en" dirty="0"/>
              <a:t>Humans can have the innate ability to learn quickly using auditory cues. Pentatonic scale: </a:t>
            </a:r>
            <a:r>
              <a:rPr lang="en" u="sng" dirty="0">
                <a:solidFill>
                  <a:schemeClr val="hlink"/>
                </a:solidFill>
                <a:hlinkClick r:id="rId4"/>
              </a:rPr>
              <a:t>https://www.youtube.com/watch?v=6XxmyLUaDZo</a:t>
            </a:r>
            <a:endParaRPr dirty="0"/>
          </a:p>
          <a:p>
            <a:pPr marL="457200" lvl="0" indent="-298450" algn="l" rtl="0">
              <a:spcBef>
                <a:spcPts val="0"/>
              </a:spcBef>
              <a:spcAft>
                <a:spcPts val="0"/>
              </a:spcAft>
              <a:buSzPts val="1100"/>
              <a:buChar char="●"/>
            </a:pPr>
            <a:r>
              <a:rPr lang="en" dirty="0"/>
              <a:t>The sound in hospitals: “</a:t>
            </a:r>
            <a:r>
              <a:rPr lang="en" dirty="0">
                <a:solidFill>
                  <a:srgbClr val="373A3C"/>
                </a:solidFill>
                <a:highlight>
                  <a:srgbClr val="FFFFFF"/>
                </a:highlight>
              </a:rPr>
              <a:t>In hospital settings, for example, complete silence is often hard to come by. In its place you are more likely to find rooms packed with machines all monitoring information from heart rate and blood pressure to oxygen and fluids, each sending various sounds into the air to alert healthcare workers of any dips or rises that occur. These sounds — whether slow and steady or quick and high-pitched — enable the dissemination of more information across multiple senses, allowing staff to divert their visual sense to one task while monitoring multiple others through their sense of sound.” </a:t>
            </a:r>
            <a:r>
              <a:rPr lang="en" u="sng" dirty="0">
                <a:solidFill>
                  <a:schemeClr val="hlink"/>
                </a:solidFill>
                <a:highlight>
                  <a:srgbClr val="FFFFFF"/>
                </a:highlight>
                <a:hlinkClick r:id="rId5"/>
              </a:rPr>
              <a:t>https://blogs.oregonstate.edu/honorslink/2022/07/11/the-sounds-of-science-turning-data-into-music/</a:t>
            </a:r>
            <a:r>
              <a:rPr lang="en" dirty="0">
                <a:solidFill>
                  <a:srgbClr val="373A3C"/>
                </a:solidFill>
                <a:highlight>
                  <a:srgbClr val="FFFFFF"/>
                </a:highlight>
              </a:rPr>
              <a:t> </a:t>
            </a: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a:p>
            <a:pPr marL="0" lvl="0" indent="0" algn="l" rtl="0">
              <a:spcBef>
                <a:spcPts val="0"/>
              </a:spcBef>
              <a:spcAft>
                <a:spcPts val="0"/>
              </a:spcAft>
              <a:buNone/>
            </a:pPr>
            <a:r>
              <a:rPr lang="en" dirty="0">
                <a:solidFill>
                  <a:srgbClr val="373A3C"/>
                </a:solidFill>
                <a:highlight>
                  <a:srgbClr val="FFFFFF"/>
                </a:highlight>
              </a:rPr>
              <a:t>Lili’s thesis: </a:t>
            </a:r>
            <a:r>
              <a:rPr lang="en" u="sng" dirty="0">
                <a:solidFill>
                  <a:schemeClr val="hlink"/>
                </a:solidFill>
                <a:highlight>
                  <a:srgbClr val="FFFFFF"/>
                </a:highlight>
                <a:hlinkClick r:id="rId6"/>
              </a:rPr>
              <a:t>https://ir.library.oregonstate.edu/concern/honors_college_theses/wp988r90d?locale=en</a:t>
            </a:r>
            <a:r>
              <a:rPr lang="en" dirty="0">
                <a:solidFill>
                  <a:srgbClr val="373A3C"/>
                </a:solidFill>
                <a:highlight>
                  <a:srgbClr val="FFFFFF"/>
                </a:highlight>
              </a:rPr>
              <a:t> </a:t>
            </a: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29fcbfa9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
        <p:nvSpPr>
          <p:cNvPr id="90" name="Google Shape;90;g1729fcbfa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 name="Google Shape;91;g1729fcbfa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Notes from slide:</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Lili Adams was an undergraduate student at OSU in the Maddison Lab, and the main question of her thesis was: If DNA could make music, what song would it sing?</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She recorded the sound of the beetle </a:t>
            </a:r>
            <a:r>
              <a:rPr lang="en" i="1" dirty="0">
                <a:solidFill>
                  <a:schemeClr val="dk1"/>
                </a:solidFill>
              </a:rPr>
              <a:t>Lionepha</a:t>
            </a:r>
            <a:r>
              <a:rPr lang="en" dirty="0">
                <a:solidFill>
                  <a:schemeClr val="dk1"/>
                </a:solidFill>
              </a:rPr>
              <a:t>’s habitat, the sound of the beetle walking, and assigned tones to the DNA sequence data from multiple genes</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Sonification is a growing field for incorporating music into data science</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We already communicate scientific information tonally – think of the beeps at a hospital, or ornithologists identifying different birds </a:t>
            </a:r>
            <a:endParaRPr dirty="0">
              <a:solidFill>
                <a:schemeClr val="dk1"/>
              </a:solidFill>
            </a:endParaRPr>
          </a:p>
          <a:p>
            <a:pPr marL="927100" lvl="1" indent="-311150" algn="l" rtl="0">
              <a:spcBef>
                <a:spcPts val="0"/>
              </a:spcBef>
              <a:spcAft>
                <a:spcPts val="0"/>
              </a:spcAft>
              <a:buClr>
                <a:schemeClr val="dk1"/>
              </a:buClr>
              <a:buSzPts val="1100"/>
              <a:buChar char="○"/>
            </a:pPr>
            <a:r>
              <a:rPr lang="en" dirty="0">
                <a:solidFill>
                  <a:schemeClr val="dk1"/>
                </a:solidFill>
              </a:rPr>
              <a:t>Science does not need to be a purely visual medium</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Additional Notes</a:t>
            </a:r>
            <a:endParaRPr dirty="0"/>
          </a:p>
          <a:p>
            <a:pPr marL="457200" lvl="0" indent="-298450" algn="l" rtl="0">
              <a:spcBef>
                <a:spcPts val="0"/>
              </a:spcBef>
              <a:spcAft>
                <a:spcPts val="0"/>
              </a:spcAft>
              <a:buSzPts val="1100"/>
              <a:buChar char="●"/>
            </a:pPr>
            <a:r>
              <a:rPr lang="en" dirty="0"/>
              <a:t>In her thesis, Lili notes that there are still hurdles to overcome in this growing field. “</a:t>
            </a:r>
            <a:r>
              <a:rPr lang="en" dirty="0">
                <a:solidFill>
                  <a:schemeClr val="dk1"/>
                </a:solidFill>
              </a:rPr>
              <a:t>..difficulty when seamlessly communicating science and art. For example, citation formats tend to clash since introductory and conclusive statements are not required when referencing scientific literature as they are for more abstract ideas. It is also difficult to draw a line between personal interpretations in the case of more aesthetic and musical compositions and objective scientific analyses.”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Wanda Diaz Merced is an astronomer who lost her sight due to illness during her career, and as a result was no longer to see the plots of magnetars, the stars she was studying. Magnetars are exploding stars. We can’t see the gamma ray light that is given off by them with the naked eye, we need to use other tools, and often convert readings into numbers, and then into visual plots. Merced worked to convert the same data into sound, and now she can interpret the data. </a:t>
            </a:r>
            <a:r>
              <a:rPr lang="en" u="sng" dirty="0">
                <a:solidFill>
                  <a:schemeClr val="hlink"/>
                </a:solidFill>
                <a:hlinkClick r:id="rId3"/>
              </a:rPr>
              <a:t>https://www.youtube.com/watch?v=-hY9QSdaReY</a:t>
            </a:r>
            <a:endParaRPr dirty="0">
              <a:solidFill>
                <a:schemeClr val="dk1"/>
              </a:solidFill>
            </a:endParaRPr>
          </a:p>
          <a:p>
            <a:pPr marL="457200" lvl="0" indent="-298450" algn="l" rtl="0">
              <a:spcBef>
                <a:spcPts val="0"/>
              </a:spcBef>
              <a:spcAft>
                <a:spcPts val="0"/>
              </a:spcAft>
              <a:buSzPts val="1100"/>
              <a:buChar char="●"/>
            </a:pPr>
            <a:r>
              <a:rPr lang="en" dirty="0"/>
              <a:t>Humans can have the innate ability to learn quickly using auditory cues. Pentatonic scale: </a:t>
            </a:r>
            <a:r>
              <a:rPr lang="en" u="sng" dirty="0">
                <a:solidFill>
                  <a:schemeClr val="hlink"/>
                </a:solidFill>
                <a:hlinkClick r:id="rId4"/>
              </a:rPr>
              <a:t>https://www.youtube.com/watch?v=6XxmyLUaDZo</a:t>
            </a:r>
            <a:endParaRPr dirty="0"/>
          </a:p>
          <a:p>
            <a:pPr marL="457200" lvl="0" indent="-298450" algn="l" rtl="0">
              <a:spcBef>
                <a:spcPts val="0"/>
              </a:spcBef>
              <a:spcAft>
                <a:spcPts val="0"/>
              </a:spcAft>
              <a:buSzPts val="1100"/>
              <a:buChar char="●"/>
            </a:pPr>
            <a:r>
              <a:rPr lang="en" dirty="0"/>
              <a:t>The sound in hospitals: “</a:t>
            </a:r>
            <a:r>
              <a:rPr lang="en" dirty="0">
                <a:solidFill>
                  <a:srgbClr val="373A3C"/>
                </a:solidFill>
                <a:highlight>
                  <a:srgbClr val="FFFFFF"/>
                </a:highlight>
              </a:rPr>
              <a:t>In hospital settings, for example, complete silence is often hard to come by. In its place you are more likely to find rooms packed with machines all monitoring information from heart rate and blood pressure to oxygen and fluids, each sending various sounds into the air to alert healthcare workers of any dips or rises that occur. These sounds — whether slow and steady or quick and high-pitched — enable the dissemination of more information across multiple senses, allowing staff to divert their visual sense to one task while monitoring multiple others through their sense of sound.” </a:t>
            </a:r>
            <a:r>
              <a:rPr lang="en" u="sng" dirty="0">
                <a:solidFill>
                  <a:schemeClr val="hlink"/>
                </a:solidFill>
                <a:highlight>
                  <a:srgbClr val="FFFFFF"/>
                </a:highlight>
                <a:hlinkClick r:id="rId5"/>
              </a:rPr>
              <a:t>https://blogs.oregonstate.edu/honorslink/2022/07/11/the-sounds-of-science-turning-data-into-music/</a:t>
            </a:r>
            <a:r>
              <a:rPr lang="en" dirty="0">
                <a:solidFill>
                  <a:srgbClr val="373A3C"/>
                </a:solidFill>
                <a:highlight>
                  <a:srgbClr val="FFFFFF"/>
                </a:highlight>
              </a:rPr>
              <a:t> </a:t>
            </a: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a:p>
            <a:pPr marL="0" lvl="0" indent="0" algn="l" rtl="0">
              <a:spcBef>
                <a:spcPts val="0"/>
              </a:spcBef>
              <a:spcAft>
                <a:spcPts val="0"/>
              </a:spcAft>
              <a:buNone/>
            </a:pPr>
            <a:r>
              <a:rPr lang="en" dirty="0">
                <a:solidFill>
                  <a:srgbClr val="373A3C"/>
                </a:solidFill>
                <a:highlight>
                  <a:srgbClr val="FFFFFF"/>
                </a:highlight>
              </a:rPr>
              <a:t>Lili’s thesis: </a:t>
            </a:r>
            <a:r>
              <a:rPr lang="en" u="sng" dirty="0">
                <a:solidFill>
                  <a:schemeClr val="hlink"/>
                </a:solidFill>
                <a:highlight>
                  <a:srgbClr val="FFFFFF"/>
                </a:highlight>
                <a:hlinkClick r:id="rId6"/>
              </a:rPr>
              <a:t>https://ir.library.oregonstate.edu/concern/honors_college_theses/wp988r90d?locale=en</a:t>
            </a:r>
            <a:r>
              <a:rPr lang="en" dirty="0">
                <a:solidFill>
                  <a:srgbClr val="373A3C"/>
                </a:solidFill>
                <a:highlight>
                  <a:srgbClr val="FFFFFF"/>
                </a:highlight>
              </a:rPr>
              <a:t> </a:t>
            </a:r>
            <a:endParaRPr dirty="0">
              <a:solidFill>
                <a:srgbClr val="373A3C"/>
              </a:solidFill>
              <a:highlight>
                <a:srgbClr val="FFFFFF"/>
              </a:highlight>
            </a:endParaRPr>
          </a:p>
          <a:p>
            <a:pPr marL="0" lvl="0" indent="0" algn="l" rtl="0">
              <a:spcBef>
                <a:spcPts val="0"/>
              </a:spcBef>
              <a:spcAft>
                <a:spcPts val="0"/>
              </a:spcAft>
              <a:buNone/>
            </a:pPr>
            <a:endParaRPr dirty="0">
              <a:solidFill>
                <a:srgbClr val="373A3C"/>
              </a:solidFill>
              <a:highlight>
                <a:srgbClr val="FFFFFF"/>
              </a:highlight>
            </a:endParaRPr>
          </a:p>
        </p:txBody>
      </p:sp>
    </p:spTree>
    <p:extLst>
      <p:ext uri="{BB962C8B-B14F-4D97-AF65-F5344CB8AC3E}">
        <p14:creationId xmlns:p14="http://schemas.microsoft.com/office/powerpoint/2010/main" val="133586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5</a:t>
            </a:fld>
            <a:endParaRPr lang="en-US"/>
          </a:p>
        </p:txBody>
      </p:sp>
    </p:spTree>
    <p:extLst>
      <p:ext uri="{BB962C8B-B14F-4D97-AF65-F5344CB8AC3E}">
        <p14:creationId xmlns:p14="http://schemas.microsoft.com/office/powerpoint/2010/main" val="351192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objectives = what to study</a:t>
            </a:r>
          </a:p>
        </p:txBody>
      </p:sp>
      <p:sp>
        <p:nvSpPr>
          <p:cNvPr id="4" name="Slide Number Placeholder 3"/>
          <p:cNvSpPr>
            <a:spLocks noGrp="1"/>
          </p:cNvSpPr>
          <p:nvPr>
            <p:ph type="sldNum" sz="quarter" idx="5"/>
          </p:nvPr>
        </p:nvSpPr>
        <p:spPr/>
        <p:txBody>
          <a:bodyPr/>
          <a:lstStyle/>
          <a:p>
            <a:fld id="{56719C6A-3783-964F-A915-67BD0DF3F3C1}" type="slidenum">
              <a:rPr lang="en-US" smtClean="0"/>
              <a:t>7</a:t>
            </a:fld>
            <a:endParaRPr lang="en-US"/>
          </a:p>
        </p:txBody>
      </p:sp>
    </p:spTree>
    <p:extLst>
      <p:ext uri="{BB962C8B-B14F-4D97-AF65-F5344CB8AC3E}">
        <p14:creationId xmlns:p14="http://schemas.microsoft.com/office/powerpoint/2010/main" val="292856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an interactive way to discuss the timeline </a:t>
            </a:r>
          </a:p>
          <a:p>
            <a:r>
              <a:rPr lang="en-US" dirty="0"/>
              <a:t>Briefly summarize or ask someone in the class to summarize what we did last week </a:t>
            </a:r>
          </a:p>
          <a:p>
            <a:r>
              <a:rPr lang="en-US" dirty="0"/>
              <a:t>Prompt them to discuss/answer what the lysis buffer does. Why did we do this step? Answer: to get DNA out of the cells </a:t>
            </a:r>
          </a:p>
          <a:p>
            <a:endParaRPr lang="en-US" dirty="0"/>
          </a:p>
          <a:p>
            <a:r>
              <a:rPr lang="en-US" dirty="0"/>
              <a:t>This week, we’ll amplify DNA. Ask students what we need to do this? </a:t>
            </a:r>
          </a:p>
          <a:p>
            <a:r>
              <a:rPr lang="en-US" dirty="0"/>
              <a:t>We’re searching for answers like: polymerase, dNTPs, primers (basically the components of master mix) and a cycle of heat/cool (thermocycler) </a:t>
            </a:r>
          </a:p>
          <a:p>
            <a:r>
              <a:rPr lang="en-US" dirty="0"/>
              <a:t>You can also use this moment to discuss why we need 2 different primers (forward/reverse) </a:t>
            </a:r>
          </a:p>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8</a:t>
            </a:fld>
            <a:endParaRPr lang="en-US"/>
          </a:p>
        </p:txBody>
      </p:sp>
    </p:spTree>
    <p:extLst>
      <p:ext uri="{BB962C8B-B14F-4D97-AF65-F5344CB8AC3E}">
        <p14:creationId xmlns:p14="http://schemas.microsoft.com/office/powerpoint/2010/main" val="346571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PCR </a:t>
            </a:r>
            <a:r>
              <a:rPr lang="en-US" sz="1200" b="0" i="0" kern="1200" dirty="0">
                <a:solidFill>
                  <a:schemeClr val="tx1"/>
                </a:solidFill>
                <a:effectLst/>
                <a:latin typeface="+mn-lt"/>
                <a:ea typeface="+mn-ea"/>
                <a:cs typeface="+mn-cs"/>
              </a:rPr>
              <a:t>is a method widely used to rapidly make millions to billions of copies (complete copies or partial copies) of a specific DNA sample, allowing scientists to take a very small sample of DNA and amplify it (or a part of it) to a large enough amount to study in detail.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majority of PCR methods rely on </a:t>
            </a:r>
            <a:r>
              <a:rPr lang="en-US" sz="1200" b="0" i="0" u="none" strike="noStrike" kern="1200" dirty="0">
                <a:solidFill>
                  <a:schemeClr val="tx1"/>
                </a:solidFill>
                <a:effectLst/>
                <a:latin typeface="+mn-lt"/>
                <a:ea typeface="+mn-ea"/>
                <a:cs typeface="+mn-cs"/>
              </a:rPr>
              <a:t>thermal cycling. </a:t>
            </a:r>
            <a:r>
              <a:rPr lang="en-US" sz="1200" b="0" i="0" kern="1200" dirty="0">
                <a:solidFill>
                  <a:schemeClr val="tx1"/>
                </a:solidFill>
                <a:effectLst/>
                <a:latin typeface="+mn-lt"/>
                <a:ea typeface="+mn-ea"/>
                <a:cs typeface="+mn-cs"/>
              </a:rPr>
              <a:t>Thermal cycling exposes reactants to repeated cycles of heating and cooling to permit different temperature-dependent reactions – specifically, </a:t>
            </a:r>
            <a:r>
              <a:rPr lang="en-US" sz="1200" b="0" i="0" u="none" strike="noStrike" kern="1200" dirty="0">
                <a:solidFill>
                  <a:schemeClr val="tx1"/>
                </a:solidFill>
                <a:effectLst/>
                <a:latin typeface="+mn-lt"/>
                <a:ea typeface="+mn-ea"/>
                <a:cs typeface="+mn-cs"/>
                <a:hlinkClick r:id="rId3" tooltip="DNA melting"/>
              </a:rPr>
              <a:t>DNA melting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Enzyme"/>
              </a:rPr>
              <a:t>enzyme</a:t>
            </a:r>
            <a:r>
              <a:rPr lang="en-US" sz="1200" b="0" i="0" kern="1200" dirty="0">
                <a:solidFill>
                  <a:schemeClr val="tx1"/>
                </a:solidFill>
                <a:effectLst/>
                <a:latin typeface="+mn-lt"/>
                <a:ea typeface="+mn-ea"/>
                <a:cs typeface="+mn-cs"/>
              </a:rPr>
              <a:t>-driven </a:t>
            </a:r>
            <a:r>
              <a:rPr lang="en-US" sz="1200" b="0" i="0" u="none" strike="noStrike" kern="1200" dirty="0">
                <a:solidFill>
                  <a:schemeClr val="tx1"/>
                </a:solidFill>
                <a:effectLst/>
                <a:latin typeface="+mn-lt"/>
                <a:ea typeface="+mn-ea"/>
                <a:cs typeface="+mn-cs"/>
                <a:hlinkClick r:id="rId5" tooltip="DNA replication"/>
              </a:rPr>
              <a:t>DNA replication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PCR employs two main reagents – </a:t>
            </a:r>
            <a:r>
              <a:rPr lang="en-US" sz="1200" b="0" i="0" u="none" strike="noStrike" kern="1200" dirty="0">
                <a:solidFill>
                  <a:schemeClr val="tx1"/>
                </a:solidFill>
                <a:effectLst/>
                <a:latin typeface="+mn-lt"/>
                <a:ea typeface="+mn-ea"/>
                <a:cs typeface="+mn-cs"/>
                <a:hlinkClick r:id="rId6" tooltip="Primer (molecular biology)"/>
              </a:rPr>
              <a:t>primers</a:t>
            </a:r>
            <a:r>
              <a:rPr lang="en-US" sz="1200" b="0" i="0" kern="1200" dirty="0">
                <a:solidFill>
                  <a:schemeClr val="tx1"/>
                </a:solidFill>
                <a:effectLst/>
                <a:latin typeface="+mn-lt"/>
                <a:ea typeface="+mn-ea"/>
                <a:cs typeface="+mn-cs"/>
              </a:rPr>
              <a:t> (which are short single strand DNA fragments known as </a:t>
            </a:r>
            <a:r>
              <a:rPr lang="en-US" sz="1200" b="0" i="0" u="none" strike="noStrike" kern="1200" dirty="0">
                <a:solidFill>
                  <a:schemeClr val="tx1"/>
                </a:solidFill>
                <a:effectLst/>
                <a:latin typeface="+mn-lt"/>
                <a:ea typeface="+mn-ea"/>
                <a:cs typeface="+mn-cs"/>
                <a:hlinkClick r:id="rId7" tooltip="Oligonucleotide"/>
              </a:rPr>
              <a:t>oligonucleotides</a:t>
            </a:r>
            <a:r>
              <a:rPr lang="en-US" sz="1200" b="0" i="0" kern="1200" dirty="0">
                <a:solidFill>
                  <a:schemeClr val="tx1"/>
                </a:solidFill>
                <a:effectLst/>
                <a:latin typeface="+mn-lt"/>
                <a:ea typeface="+mn-ea"/>
                <a:cs typeface="+mn-cs"/>
              </a:rPr>
              <a:t> that are a </a:t>
            </a:r>
            <a:r>
              <a:rPr lang="en-US" sz="1200" b="0" i="0" u="none" strike="noStrike" kern="1200" dirty="0">
                <a:solidFill>
                  <a:schemeClr val="tx1"/>
                </a:solidFill>
                <a:effectLst/>
                <a:latin typeface="+mn-lt"/>
                <a:ea typeface="+mn-ea"/>
                <a:cs typeface="+mn-cs"/>
                <a:hlinkClick r:id="rId8" tooltip="Complementary DNA"/>
              </a:rPr>
              <a:t>complementary</a:t>
            </a:r>
            <a:r>
              <a:rPr lang="en-US" sz="1200" b="0" i="0" kern="1200" dirty="0">
                <a:solidFill>
                  <a:schemeClr val="tx1"/>
                </a:solidFill>
                <a:effectLst/>
                <a:latin typeface="+mn-lt"/>
                <a:ea typeface="+mn-ea"/>
                <a:cs typeface="+mn-cs"/>
              </a:rPr>
              <a:t> sequence to the target DNA region) and a </a:t>
            </a:r>
            <a:r>
              <a:rPr lang="en-US" sz="1200" b="0" i="0" u="none" strike="noStrike" kern="1200" dirty="0">
                <a:solidFill>
                  <a:schemeClr val="tx1"/>
                </a:solidFill>
                <a:effectLst/>
                <a:latin typeface="+mn-lt"/>
                <a:ea typeface="+mn-ea"/>
                <a:cs typeface="+mn-cs"/>
                <a:hlinkClick r:id="rId9" tooltip="DNA polymerase"/>
              </a:rPr>
              <a:t>DNA polymerase</a:t>
            </a:r>
            <a:r>
              <a:rPr lang="en-US" sz="1200" b="0" i="0" kern="1200" dirty="0">
                <a:solidFill>
                  <a:schemeClr val="tx1"/>
                </a:solidFill>
                <a:effectLst/>
                <a:latin typeface="+mn-lt"/>
                <a:ea typeface="+mn-ea"/>
                <a:cs typeface="+mn-cs"/>
              </a:rPr>
              <a:t>. In the first step of PCR, the two strands of the DNA double helix are physically separated at a high temperature in a process called </a:t>
            </a:r>
            <a:r>
              <a:rPr lang="en-US" sz="1200" b="0" i="0" u="none" strike="noStrike" kern="1200" dirty="0">
                <a:solidFill>
                  <a:schemeClr val="tx1"/>
                </a:solidFill>
                <a:effectLst/>
                <a:latin typeface="+mn-lt"/>
                <a:ea typeface="+mn-ea"/>
                <a:cs typeface="+mn-cs"/>
                <a:hlinkClick r:id="rId10" tooltip="Denaturation (biochemistry)"/>
              </a:rPr>
              <a:t>nucleic acid denaturation</a:t>
            </a:r>
            <a:r>
              <a:rPr lang="en-US" sz="1200" b="0" i="0" kern="1200" dirty="0">
                <a:solidFill>
                  <a:schemeClr val="tx1"/>
                </a:solidFill>
                <a:effectLst/>
                <a:latin typeface="+mn-lt"/>
                <a:ea typeface="+mn-ea"/>
                <a:cs typeface="+mn-cs"/>
              </a:rPr>
              <a:t>. In the second step, the temperature is lowered and the primers bind to the complementary sequences of DNA. The two DNA strands then become </a:t>
            </a:r>
            <a:r>
              <a:rPr lang="en-US" sz="1200" b="0" i="0" u="none" strike="noStrike" kern="1200" dirty="0">
                <a:solidFill>
                  <a:schemeClr val="tx1"/>
                </a:solidFill>
                <a:effectLst/>
                <a:latin typeface="+mn-lt"/>
                <a:ea typeface="+mn-ea"/>
                <a:cs typeface="+mn-cs"/>
                <a:hlinkClick r:id="rId11" tooltip="DNA"/>
              </a:rPr>
              <a:t>templates</a:t>
            </a:r>
            <a:r>
              <a:rPr lang="en-US" sz="1200" b="0" i="0" kern="1200" dirty="0">
                <a:solidFill>
                  <a:schemeClr val="tx1"/>
                </a:solidFill>
                <a:effectLst/>
                <a:latin typeface="+mn-lt"/>
                <a:ea typeface="+mn-ea"/>
                <a:cs typeface="+mn-cs"/>
              </a:rPr>
              <a:t> for DNA polymerase to </a:t>
            </a:r>
            <a:r>
              <a:rPr lang="en-US" sz="1200" b="0" i="0" u="none" strike="noStrike" kern="1200" dirty="0">
                <a:solidFill>
                  <a:schemeClr val="tx1"/>
                </a:solidFill>
                <a:effectLst/>
                <a:latin typeface="+mn-lt"/>
                <a:ea typeface="+mn-ea"/>
                <a:cs typeface="+mn-cs"/>
                <a:hlinkClick r:id="rId4" tooltip="Enzyme"/>
              </a:rPr>
              <a:t>enzymatically</a:t>
            </a:r>
            <a:r>
              <a:rPr lang="en-US" sz="1200" b="0" i="0" kern="1200" dirty="0">
                <a:solidFill>
                  <a:schemeClr val="tx1"/>
                </a:solidFill>
                <a:effectLst/>
                <a:latin typeface="+mn-lt"/>
                <a:ea typeface="+mn-ea"/>
                <a:cs typeface="+mn-cs"/>
              </a:rPr>
              <a:t> assemble a new DNA strand from free </a:t>
            </a:r>
            <a:r>
              <a:rPr lang="en-US" sz="1200" b="0" i="0" u="none" strike="noStrike" kern="1200" dirty="0">
                <a:solidFill>
                  <a:schemeClr val="tx1"/>
                </a:solidFill>
                <a:effectLst/>
                <a:latin typeface="+mn-lt"/>
                <a:ea typeface="+mn-ea"/>
                <a:cs typeface="+mn-cs"/>
                <a:hlinkClick r:id="rId12" tooltip="Nucleotide"/>
              </a:rPr>
              <a:t>nucleotides</a:t>
            </a:r>
            <a:r>
              <a:rPr lang="en-US" sz="1200" b="0" i="0" kern="1200" dirty="0">
                <a:solidFill>
                  <a:schemeClr val="tx1"/>
                </a:solidFill>
                <a:effectLst/>
                <a:latin typeface="+mn-lt"/>
                <a:ea typeface="+mn-ea"/>
                <a:cs typeface="+mn-cs"/>
              </a:rPr>
              <a:t>, the building blocks of DNA. As PCR progresses, the DNA generated is itself used as a template for replication, setting in motion a </a:t>
            </a:r>
            <a:r>
              <a:rPr lang="en-US" sz="1200" b="0" i="0" u="none" strike="noStrike" kern="1200" dirty="0">
                <a:solidFill>
                  <a:schemeClr val="tx1"/>
                </a:solidFill>
                <a:effectLst/>
                <a:latin typeface="+mn-lt"/>
                <a:ea typeface="+mn-ea"/>
                <a:cs typeface="+mn-cs"/>
                <a:hlinkClick r:id="rId13" tooltip="Chain reaction"/>
              </a:rPr>
              <a:t>chain reaction</a:t>
            </a:r>
            <a:r>
              <a:rPr lang="en-US" sz="1200" b="0" i="0" kern="1200" dirty="0">
                <a:solidFill>
                  <a:schemeClr val="tx1"/>
                </a:solidFill>
                <a:effectLst/>
                <a:latin typeface="+mn-lt"/>
                <a:ea typeface="+mn-ea"/>
                <a:cs typeface="+mn-cs"/>
              </a:rPr>
              <a:t> in which the original DNA template is </a:t>
            </a:r>
            <a:r>
              <a:rPr lang="en-US" sz="1200" b="0" i="0" u="none" strike="noStrike" kern="1200" dirty="0">
                <a:solidFill>
                  <a:schemeClr val="tx1"/>
                </a:solidFill>
                <a:effectLst/>
                <a:latin typeface="+mn-lt"/>
                <a:ea typeface="+mn-ea"/>
                <a:cs typeface="+mn-cs"/>
                <a:hlinkClick r:id="rId14" tooltip="Exponential growth"/>
              </a:rPr>
              <a:t>exponentially</a:t>
            </a:r>
            <a:r>
              <a:rPr lang="en-US" sz="1200" b="0" i="0" kern="1200" dirty="0">
                <a:solidFill>
                  <a:schemeClr val="tx1"/>
                </a:solidFill>
                <a:effectLst/>
                <a:latin typeface="+mn-lt"/>
                <a:ea typeface="+mn-ea"/>
                <a:cs typeface="+mn-cs"/>
              </a:rPr>
              <a:t> amplified.</a:t>
            </a:r>
          </a:p>
          <a:p>
            <a:r>
              <a:rPr lang="en-US" sz="1200" b="0" i="0" kern="1200" dirty="0">
                <a:solidFill>
                  <a:schemeClr val="tx1"/>
                </a:solidFill>
                <a:effectLst/>
                <a:latin typeface="+mn-lt"/>
                <a:ea typeface="+mn-ea"/>
                <a:cs typeface="+mn-cs"/>
              </a:rPr>
              <a:t>Almost all PCR applications employ a heat-stable DNA polymerase, such as </a:t>
            </a:r>
            <a:r>
              <a:rPr lang="en-US" sz="1200" b="0" i="1" u="none" strike="noStrike" kern="1200" dirty="0">
                <a:solidFill>
                  <a:schemeClr val="tx1"/>
                </a:solidFill>
                <a:effectLst/>
                <a:latin typeface="+mn-lt"/>
                <a:ea typeface="+mn-ea"/>
                <a:cs typeface="+mn-cs"/>
                <a:hlinkClick r:id="rId15" tooltip="Taq polymerase"/>
              </a:rPr>
              <a:t>Taq</a:t>
            </a:r>
            <a:r>
              <a:rPr lang="en-US" sz="1200" b="0" i="0" u="none" strike="noStrike" kern="1200" dirty="0">
                <a:solidFill>
                  <a:schemeClr val="tx1"/>
                </a:solidFill>
                <a:effectLst/>
                <a:latin typeface="+mn-lt"/>
                <a:ea typeface="+mn-ea"/>
                <a:cs typeface="+mn-cs"/>
                <a:hlinkClick r:id="rId15" tooltip="Taq polymerase"/>
              </a:rPr>
              <a:t> polymerase</a:t>
            </a:r>
            <a:r>
              <a:rPr lang="en-US" sz="1200" b="0" i="0" kern="1200" dirty="0">
                <a:solidFill>
                  <a:schemeClr val="tx1"/>
                </a:solidFill>
                <a:effectLst/>
                <a:latin typeface="+mn-lt"/>
                <a:ea typeface="+mn-ea"/>
                <a:cs typeface="+mn-cs"/>
              </a:rPr>
              <a:t>, an enzyme originally isolated from the </a:t>
            </a:r>
            <a:r>
              <a:rPr lang="en-US" sz="1200" b="0" i="0" u="none" strike="noStrike" kern="1200" dirty="0">
                <a:solidFill>
                  <a:schemeClr val="tx1"/>
                </a:solidFill>
                <a:effectLst/>
                <a:latin typeface="+mn-lt"/>
                <a:ea typeface="+mn-ea"/>
                <a:cs typeface="+mn-cs"/>
                <a:hlinkClick r:id="rId16" tooltip="Thermophile"/>
              </a:rPr>
              <a:t>thermophilic</a:t>
            </a:r>
            <a:r>
              <a:rPr lang="en-US" sz="1200" b="0" i="0" kern="1200" dirty="0">
                <a:solidFill>
                  <a:schemeClr val="tx1"/>
                </a:solidFill>
                <a:effectLst/>
                <a:latin typeface="+mn-lt"/>
                <a:ea typeface="+mn-ea"/>
                <a:cs typeface="+mn-cs"/>
              </a:rPr>
              <a:t> bacterium </a:t>
            </a:r>
            <a:r>
              <a:rPr lang="en-US" sz="1200" b="0" i="1" u="none" strike="noStrike" kern="1200" dirty="0">
                <a:solidFill>
                  <a:schemeClr val="tx1"/>
                </a:solidFill>
                <a:effectLst/>
                <a:latin typeface="+mn-lt"/>
                <a:ea typeface="+mn-ea"/>
                <a:cs typeface="+mn-cs"/>
                <a:hlinkClick r:id="rId17" tooltip="Thermus aquaticus"/>
              </a:rPr>
              <a:t>Thermus aquaticus</a:t>
            </a:r>
            <a:r>
              <a:rPr lang="en-US" sz="1200" b="0" i="0" kern="1200" dirty="0">
                <a:solidFill>
                  <a:schemeClr val="tx1"/>
                </a:solidFill>
                <a:effectLst/>
                <a:latin typeface="+mn-lt"/>
                <a:ea typeface="+mn-ea"/>
                <a:cs typeface="+mn-cs"/>
              </a:rPr>
              <a:t>. If the polymerase used was heat-susceptible, it would denature under the high temperatures of the denaturation step. Before the use of </a:t>
            </a:r>
            <a:r>
              <a:rPr lang="en-US" sz="1200" b="0" i="1" kern="1200" dirty="0" err="1">
                <a:solidFill>
                  <a:schemeClr val="tx1"/>
                </a:solidFill>
                <a:effectLst/>
                <a:latin typeface="+mn-lt"/>
                <a:ea typeface="+mn-ea"/>
                <a:cs typeface="+mn-cs"/>
              </a:rPr>
              <a:t>Taq</a:t>
            </a:r>
            <a:r>
              <a:rPr lang="en-US" sz="1200" b="0" i="0" kern="1200" dirty="0">
                <a:solidFill>
                  <a:schemeClr val="tx1"/>
                </a:solidFill>
                <a:effectLst/>
                <a:latin typeface="+mn-lt"/>
                <a:ea typeface="+mn-ea"/>
                <a:cs typeface="+mn-cs"/>
              </a:rPr>
              <a:t> polymerase, DNA polymerase had to be manually added every cycle, which was a tedious and costly process.</a:t>
            </a:r>
            <a:r>
              <a:rPr lang="en-US" sz="1200" b="0" i="0" u="none" strike="noStrike" kern="1200" baseline="30000" dirty="0">
                <a:solidFill>
                  <a:schemeClr val="tx1"/>
                </a:solidFill>
                <a:effectLst/>
                <a:latin typeface="+mn-lt"/>
                <a:ea typeface="+mn-ea"/>
                <a:cs typeface="+mn-cs"/>
                <a:hlinkClick r:id="rId18"/>
              </a:rPr>
              <a:t>[3]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10</a:t>
            </a:fld>
            <a:endParaRPr lang="en-US"/>
          </a:p>
        </p:txBody>
      </p:sp>
    </p:spTree>
    <p:extLst>
      <p:ext uri="{BB962C8B-B14F-4D97-AF65-F5344CB8AC3E}">
        <p14:creationId xmlns:p14="http://schemas.microsoft.com/office/powerpoint/2010/main" val="358765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Illustrates exponential growth of cycles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6719C6A-3783-964F-A915-67BD0DF3F3C1}" type="slidenum">
              <a:rPr lang="en-US" smtClean="0"/>
              <a:t>11</a:t>
            </a:fld>
            <a:endParaRPr lang="en-US"/>
          </a:p>
        </p:txBody>
      </p:sp>
    </p:spTree>
    <p:extLst>
      <p:ext uri="{BB962C8B-B14F-4D97-AF65-F5344CB8AC3E}">
        <p14:creationId xmlns:p14="http://schemas.microsoft.com/office/powerpoint/2010/main" val="200589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1" cy="3352800"/>
          </a:xfrm>
        </p:spPr>
        <p:txBody>
          <a:bodyPr anchor="b">
            <a:noAutofit/>
          </a:bodyPr>
          <a:lstStyle>
            <a:lvl1pPr algn="l">
              <a:lnSpc>
                <a:spcPct val="80000"/>
              </a:lnSpc>
              <a:defRPr sz="7650" spc="-104"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3" y="4206876"/>
            <a:ext cx="9228200" cy="1645920"/>
          </a:xfrm>
        </p:spPr>
        <p:txBody>
          <a:bodyPr>
            <a:normAutofit/>
          </a:bodyPr>
          <a:lstStyle>
            <a:lvl1pPr marL="0" indent="0" algn="l">
              <a:buNone/>
              <a:defRPr sz="2782">
                <a:solidFill>
                  <a:schemeClr val="bg1"/>
                </a:solidFill>
                <a:latin typeface="+mj-lt"/>
              </a:defRPr>
            </a:lvl1pPr>
            <a:lvl2pPr marL="397442" indent="0" algn="ctr">
              <a:buNone/>
              <a:defRPr sz="2434"/>
            </a:lvl2pPr>
            <a:lvl3pPr marL="794883" indent="0" algn="ctr">
              <a:buNone/>
              <a:defRPr sz="2086"/>
            </a:lvl3pPr>
            <a:lvl4pPr marL="1192325" indent="0" algn="ctr">
              <a:buNone/>
              <a:defRPr sz="1739"/>
            </a:lvl4pPr>
            <a:lvl5pPr marL="1589767" indent="0" algn="ctr">
              <a:buNone/>
              <a:defRPr sz="1739"/>
            </a:lvl5pPr>
            <a:lvl6pPr marL="1987208" indent="0" algn="ctr">
              <a:buNone/>
              <a:defRPr sz="1739"/>
            </a:lvl6pPr>
            <a:lvl7pPr marL="2384650" indent="0" algn="ctr">
              <a:buNone/>
              <a:defRPr sz="1739"/>
            </a:lvl7pPr>
            <a:lvl8pPr marL="2782092" indent="0" algn="ctr">
              <a:buNone/>
              <a:defRPr sz="1739"/>
            </a:lvl8pPr>
            <a:lvl9pPr marL="3179533" indent="0" algn="ctr">
              <a:buNone/>
              <a:defRPr sz="1739"/>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D3CF34A-6AF1-4C9F-AB9A-C6314C025A9E}" type="datetimeFigureOut">
              <a:rPr lang="en-US" smtClean="0"/>
              <a:t>10/28/2024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6D99020-B6AD-48F6-A6C0-8DD75ABD428B}" type="slidenum">
              <a:rPr lang="en-US" smtClean="0"/>
              <a:t>‹#›</a:t>
            </a:fld>
            <a:endParaRPr lang="en-US"/>
          </a:p>
        </p:txBody>
      </p:sp>
    </p:spTree>
    <p:extLst>
      <p:ext uri="{BB962C8B-B14F-4D97-AF65-F5344CB8AC3E}">
        <p14:creationId xmlns:p14="http://schemas.microsoft.com/office/powerpoint/2010/main" val="401212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CF34A-6AF1-4C9F-AB9A-C6314C025A9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224643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1"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6"/>
            <a:ext cx="7734301"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CF34A-6AF1-4C9F-AB9A-C6314C025A9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362357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CF34A-6AF1-4C9F-AB9A-C6314C025A9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115828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5" cy="3355848"/>
          </a:xfrm>
        </p:spPr>
        <p:txBody>
          <a:bodyPr anchor="b">
            <a:normAutofit/>
          </a:bodyPr>
          <a:lstStyle>
            <a:lvl1pPr>
              <a:lnSpc>
                <a:spcPct val="80000"/>
              </a:lnSpc>
              <a:defRPr sz="765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3" y="4204209"/>
            <a:ext cx="9226295" cy="1645920"/>
          </a:xfrm>
        </p:spPr>
        <p:txBody>
          <a:bodyPr anchor="t">
            <a:normAutofit/>
          </a:bodyPr>
          <a:lstStyle>
            <a:lvl1pPr marL="0" indent="0">
              <a:buNone/>
              <a:defRPr sz="2782">
                <a:solidFill>
                  <a:schemeClr val="tx1"/>
                </a:solidFill>
                <a:latin typeface="+mj-lt"/>
              </a:defRPr>
            </a:lvl1pPr>
            <a:lvl2pPr marL="397442" indent="0">
              <a:buNone/>
              <a:defRPr sz="1565">
                <a:solidFill>
                  <a:schemeClr val="tx1">
                    <a:tint val="75000"/>
                  </a:schemeClr>
                </a:solidFill>
              </a:defRPr>
            </a:lvl2pPr>
            <a:lvl3pPr marL="794883" indent="0">
              <a:buNone/>
              <a:defRPr sz="1391">
                <a:solidFill>
                  <a:schemeClr val="tx1">
                    <a:tint val="75000"/>
                  </a:schemeClr>
                </a:solidFill>
              </a:defRPr>
            </a:lvl3pPr>
            <a:lvl4pPr marL="1192325" indent="0">
              <a:buNone/>
              <a:defRPr sz="1217">
                <a:solidFill>
                  <a:schemeClr val="tx1">
                    <a:tint val="75000"/>
                  </a:schemeClr>
                </a:solidFill>
              </a:defRPr>
            </a:lvl4pPr>
            <a:lvl5pPr marL="1589767" indent="0">
              <a:buNone/>
              <a:defRPr sz="1217">
                <a:solidFill>
                  <a:schemeClr val="tx1">
                    <a:tint val="75000"/>
                  </a:schemeClr>
                </a:solidFill>
              </a:defRPr>
            </a:lvl5pPr>
            <a:lvl6pPr marL="1987208" indent="0">
              <a:buNone/>
              <a:defRPr sz="1217">
                <a:solidFill>
                  <a:schemeClr val="tx1">
                    <a:tint val="75000"/>
                  </a:schemeClr>
                </a:solidFill>
              </a:defRPr>
            </a:lvl6pPr>
            <a:lvl7pPr marL="2384650" indent="0">
              <a:buNone/>
              <a:defRPr sz="1217">
                <a:solidFill>
                  <a:schemeClr val="tx1">
                    <a:tint val="75000"/>
                  </a:schemeClr>
                </a:solidFill>
              </a:defRPr>
            </a:lvl7pPr>
            <a:lvl8pPr marL="2782092" indent="0">
              <a:buNone/>
              <a:defRPr sz="1217">
                <a:solidFill>
                  <a:schemeClr val="tx1">
                    <a:tint val="75000"/>
                  </a:schemeClr>
                </a:solidFill>
              </a:defRPr>
            </a:lvl8pPr>
            <a:lvl9pPr marL="3179533" indent="0">
              <a:buNone/>
              <a:defRPr sz="121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3CF34A-6AF1-4C9F-AB9A-C6314C025A9E}"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241206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5" y="1998134"/>
            <a:ext cx="4663440" cy="3767328"/>
          </a:xfrm>
        </p:spPr>
        <p:txBody>
          <a:bodyPr/>
          <a:lstStyle>
            <a:lvl1pPr>
              <a:defRPr sz="2086"/>
            </a:lvl1pPr>
            <a:lvl2pPr>
              <a:defRPr sz="1739"/>
            </a:lvl2pPr>
            <a:lvl3pPr>
              <a:defRPr sz="1565"/>
            </a:lvl3pPr>
            <a:lvl4pPr>
              <a:defRPr sz="1391"/>
            </a:lvl4pPr>
            <a:lvl5pPr>
              <a:defRPr sz="1391"/>
            </a:lvl5pPr>
            <a:lvl6pPr>
              <a:defRPr sz="1391"/>
            </a:lvl6pPr>
            <a:lvl7pPr>
              <a:defRPr sz="1391"/>
            </a:lvl7pPr>
            <a:lvl8pPr>
              <a:defRPr sz="1391"/>
            </a:lvl8pPr>
            <a:lvl9pPr>
              <a:defRPr sz="13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086"/>
            </a:lvl1pPr>
            <a:lvl2pPr>
              <a:defRPr sz="1739"/>
            </a:lvl2pPr>
            <a:lvl3pPr>
              <a:defRPr sz="1565"/>
            </a:lvl3pPr>
            <a:lvl4pPr>
              <a:defRPr sz="1391"/>
            </a:lvl4pPr>
            <a:lvl5pPr>
              <a:defRPr sz="1391"/>
            </a:lvl5pPr>
            <a:lvl6pPr>
              <a:defRPr sz="1391"/>
            </a:lvl6pPr>
            <a:lvl7pPr>
              <a:defRPr sz="1391"/>
            </a:lvl7pPr>
            <a:lvl8pPr>
              <a:defRPr sz="1391"/>
            </a:lvl8pPr>
            <a:lvl9pPr>
              <a:defRPr sz="13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3CF34A-6AF1-4C9F-AB9A-C6314C025A9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352897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5" y="2040468"/>
            <a:ext cx="4663440" cy="723400"/>
          </a:xfrm>
        </p:spPr>
        <p:txBody>
          <a:bodyPr anchor="ctr">
            <a:normAutofit/>
          </a:bodyPr>
          <a:lstStyle>
            <a:lvl1pPr marL="0" indent="0">
              <a:buNone/>
              <a:defRPr sz="1912" b="0" cap="all" baseline="0">
                <a:solidFill>
                  <a:schemeClr val="tx1">
                    <a:lumMod val="85000"/>
                    <a:lumOff val="15000"/>
                  </a:schemeClr>
                </a:solidFill>
                <a:latin typeface="+mj-lt"/>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a:t>Click to edit Master text styles</a:t>
            </a:r>
          </a:p>
        </p:txBody>
      </p:sp>
      <p:sp>
        <p:nvSpPr>
          <p:cNvPr id="4" name="Content Placeholder 3"/>
          <p:cNvSpPr>
            <a:spLocks noGrp="1"/>
          </p:cNvSpPr>
          <p:nvPr>
            <p:ph sz="half" idx="2"/>
          </p:nvPr>
        </p:nvSpPr>
        <p:spPr>
          <a:xfrm>
            <a:off x="676655" y="2753084"/>
            <a:ext cx="4663440" cy="3200400"/>
          </a:xfrm>
        </p:spPr>
        <p:txBody>
          <a:bodyPr/>
          <a:lstStyle>
            <a:lvl1pPr>
              <a:defRPr sz="2086"/>
            </a:lvl1pPr>
            <a:lvl2pPr>
              <a:defRPr sz="1739"/>
            </a:lvl2pPr>
            <a:lvl3pPr>
              <a:defRPr sz="1565"/>
            </a:lvl3pPr>
            <a:lvl4pPr>
              <a:defRPr sz="1391"/>
            </a:lvl4pPr>
            <a:lvl5pPr>
              <a:defRPr sz="1391"/>
            </a:lvl5pPr>
            <a:lvl6pPr>
              <a:defRPr sz="1391"/>
            </a:lvl6pPr>
            <a:lvl7pPr>
              <a:defRPr sz="1391"/>
            </a:lvl7pPr>
            <a:lvl8pPr>
              <a:defRPr sz="1391"/>
            </a:lvl8pPr>
            <a:lvl9pPr>
              <a:defRPr sz="13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1912" b="0" cap="all" baseline="0">
                <a:solidFill>
                  <a:schemeClr val="tx1">
                    <a:lumMod val="85000"/>
                    <a:lumOff val="15000"/>
                  </a:schemeClr>
                </a:solidFill>
                <a:latin typeface="+mj-lt"/>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086"/>
            </a:lvl1pPr>
            <a:lvl2pPr>
              <a:defRPr sz="1739"/>
            </a:lvl2pPr>
            <a:lvl3pPr>
              <a:defRPr sz="1565"/>
            </a:lvl3pPr>
            <a:lvl4pPr>
              <a:defRPr sz="1391"/>
            </a:lvl4pPr>
            <a:lvl5pPr>
              <a:defRPr sz="1391"/>
            </a:lvl5pPr>
            <a:lvl6pPr>
              <a:defRPr sz="1391"/>
            </a:lvl6pPr>
            <a:lvl7pPr>
              <a:defRPr sz="1391"/>
            </a:lvl7pPr>
            <a:lvl8pPr>
              <a:defRPr sz="1391"/>
            </a:lvl8pPr>
            <a:lvl9pPr>
              <a:defRPr sz="13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3CF34A-6AF1-4C9F-AB9A-C6314C025A9E}"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77891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3CF34A-6AF1-4C9F-AB9A-C6314C025A9E}"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317768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CF34A-6AF1-4C9F-AB9A-C6314C025A9E}"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99020-B6AD-48F6-A6C0-8DD75ABD428B}" type="slidenum">
              <a:rPr lang="en-US" smtClean="0"/>
              <a:t>‹#›</a:t>
            </a:fld>
            <a:endParaRPr lang="en-US"/>
          </a:p>
        </p:txBody>
      </p:sp>
    </p:spTree>
    <p:extLst>
      <p:ext uri="{BB962C8B-B14F-4D97-AF65-F5344CB8AC3E}">
        <p14:creationId xmlns:p14="http://schemas.microsoft.com/office/powerpoint/2010/main" val="1021398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3477">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2782"/>
            </a:lvl1pPr>
            <a:lvl2pPr>
              <a:defRPr sz="2434"/>
            </a:lvl2pPr>
            <a:lvl3pPr>
              <a:defRPr sz="2086"/>
            </a:lvl3pPr>
            <a:lvl4pPr>
              <a:defRPr sz="1739"/>
            </a:lvl4pPr>
            <a:lvl5pPr>
              <a:defRPr sz="1739"/>
            </a:lvl5pPr>
            <a:lvl6pPr>
              <a:defRPr sz="1739"/>
            </a:lvl6pPr>
            <a:lvl7pPr>
              <a:defRPr sz="1739"/>
            </a:lvl7pPr>
            <a:lvl8pPr>
              <a:defRPr sz="1739"/>
            </a:lvl8pPr>
            <a:lvl9pPr>
              <a:defRPr sz="173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4"/>
            <a:ext cx="3398520" cy="3126987"/>
          </a:xfrm>
        </p:spPr>
        <p:txBody>
          <a:bodyPr>
            <a:normAutofit/>
          </a:bodyPr>
          <a:lstStyle>
            <a:lvl1pPr marL="0" marR="0" indent="0" algn="l" defTabSz="794883" rtl="0" eaLnBrk="1" fontAlgn="auto" latinLnBrk="0" hangingPunct="1">
              <a:lnSpc>
                <a:spcPct val="100000"/>
              </a:lnSpc>
              <a:spcBef>
                <a:spcPts val="1043"/>
              </a:spcBef>
              <a:spcAft>
                <a:spcPts val="0"/>
              </a:spcAft>
              <a:buClrTx/>
              <a:buSzTx/>
              <a:buFontTx/>
              <a:buNone/>
              <a:tabLst/>
              <a:defRPr sz="1565">
                <a:solidFill>
                  <a:srgbClr val="262626"/>
                </a:solidFill>
              </a:defRPr>
            </a:lvl1pPr>
            <a:lvl2pPr marL="397442" indent="0">
              <a:buNone/>
              <a:defRPr sz="1043"/>
            </a:lvl2pPr>
            <a:lvl3pPr marL="794883" indent="0">
              <a:buNone/>
              <a:defRPr sz="869"/>
            </a:lvl3pPr>
            <a:lvl4pPr marL="1192325" indent="0">
              <a:buNone/>
              <a:defRPr sz="783"/>
            </a:lvl4pPr>
            <a:lvl5pPr marL="1589767" indent="0">
              <a:buNone/>
              <a:defRPr sz="783"/>
            </a:lvl5pPr>
            <a:lvl6pPr marL="1987208" indent="0">
              <a:buNone/>
              <a:defRPr sz="783"/>
            </a:lvl6pPr>
            <a:lvl7pPr marL="2384650" indent="0">
              <a:buNone/>
              <a:defRPr sz="783"/>
            </a:lvl7pPr>
            <a:lvl8pPr marL="2782092" indent="0">
              <a:buNone/>
              <a:defRPr sz="783"/>
            </a:lvl8pPr>
            <a:lvl9pPr marL="3179533" indent="0">
              <a:buNone/>
              <a:defRPr sz="783"/>
            </a:lvl9pPr>
          </a:lstStyle>
          <a:p>
            <a:pPr marL="0" marR="0" lvl="0" indent="0" algn="l" defTabSz="794883" rtl="0" eaLnBrk="1" fontAlgn="auto" latinLnBrk="0" hangingPunct="1">
              <a:lnSpc>
                <a:spcPct val="100000"/>
              </a:lnSpc>
              <a:spcBef>
                <a:spcPts val="1217"/>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D3CF34A-6AF1-4C9F-AB9A-C6314C025A9E}"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6D99020-B6AD-48F6-A6C0-8DD75ABD428B}" type="slidenum">
              <a:rPr lang="en-US" smtClean="0"/>
              <a:t>‹#›</a:t>
            </a:fld>
            <a:endParaRPr lang="en-US"/>
          </a:p>
        </p:txBody>
      </p:sp>
    </p:spTree>
    <p:extLst>
      <p:ext uri="{BB962C8B-B14F-4D97-AF65-F5344CB8AC3E}">
        <p14:creationId xmlns:p14="http://schemas.microsoft.com/office/powerpoint/2010/main" val="222910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5" y="5418668"/>
            <a:ext cx="10780775" cy="613283"/>
          </a:xfrm>
        </p:spPr>
        <p:txBody>
          <a:bodyPr anchor="b">
            <a:normAutofit/>
          </a:bodyPr>
          <a:lstStyle>
            <a:lvl1pPr>
              <a:defRPr sz="2782"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695"/>
              </a:spcBef>
              <a:buNone/>
              <a:defRPr sz="2782">
                <a:solidFill>
                  <a:schemeClr val="tx1">
                    <a:lumMod val="75000"/>
                    <a:lumOff val="25000"/>
                  </a:schemeClr>
                </a:solidFill>
              </a:defRPr>
            </a:lvl1pPr>
            <a:lvl2pPr marL="397442" indent="0">
              <a:buNone/>
              <a:defRPr sz="2434"/>
            </a:lvl2pPr>
            <a:lvl3pPr marL="794883" indent="0">
              <a:buNone/>
              <a:defRPr sz="2086"/>
            </a:lvl3pPr>
            <a:lvl4pPr marL="1192325" indent="0">
              <a:buNone/>
              <a:defRPr sz="1739"/>
            </a:lvl4pPr>
            <a:lvl5pPr marL="1589767" indent="0">
              <a:buNone/>
              <a:defRPr sz="1739"/>
            </a:lvl5pPr>
            <a:lvl6pPr marL="1987208" indent="0">
              <a:buNone/>
              <a:defRPr sz="1739"/>
            </a:lvl6pPr>
            <a:lvl7pPr marL="2384650" indent="0">
              <a:buNone/>
              <a:defRPr sz="1739"/>
            </a:lvl7pPr>
            <a:lvl8pPr marL="2782092" indent="0">
              <a:buNone/>
              <a:defRPr sz="1739"/>
            </a:lvl8pPr>
            <a:lvl9pPr marL="3179533" indent="0">
              <a:buNone/>
              <a:defRPr sz="1739"/>
            </a:lvl9pPr>
          </a:lstStyle>
          <a:p>
            <a:r>
              <a:rPr lang="en-US"/>
              <a:t>Click icon to add picture</a:t>
            </a:r>
            <a:endParaRPr lang="en-US" dirty="0"/>
          </a:p>
        </p:txBody>
      </p:sp>
      <p:sp>
        <p:nvSpPr>
          <p:cNvPr id="4" name="Text Placeholder 3"/>
          <p:cNvSpPr>
            <a:spLocks noGrp="1"/>
          </p:cNvSpPr>
          <p:nvPr>
            <p:ph type="body" sz="half" idx="2"/>
          </p:nvPr>
        </p:nvSpPr>
        <p:spPr>
          <a:xfrm>
            <a:off x="676655" y="5909735"/>
            <a:ext cx="9229345" cy="533400"/>
          </a:xfrm>
        </p:spPr>
        <p:txBody>
          <a:bodyPr>
            <a:normAutofit/>
          </a:bodyPr>
          <a:lstStyle>
            <a:lvl1pPr marL="0" indent="0">
              <a:lnSpc>
                <a:spcPct val="90000"/>
              </a:lnSpc>
              <a:buNone/>
              <a:defRPr sz="1217">
                <a:solidFill>
                  <a:srgbClr val="262626"/>
                </a:solidFill>
              </a:defRPr>
            </a:lvl1pPr>
            <a:lvl2pPr marL="397442" indent="0">
              <a:buNone/>
              <a:defRPr sz="1043"/>
            </a:lvl2pPr>
            <a:lvl3pPr marL="794883" indent="0">
              <a:buNone/>
              <a:defRPr sz="869"/>
            </a:lvl3pPr>
            <a:lvl4pPr marL="1192325" indent="0">
              <a:buNone/>
              <a:defRPr sz="783"/>
            </a:lvl4pPr>
            <a:lvl5pPr marL="1589767" indent="0">
              <a:buNone/>
              <a:defRPr sz="783"/>
            </a:lvl5pPr>
            <a:lvl6pPr marL="1987208" indent="0">
              <a:buNone/>
              <a:defRPr sz="783"/>
            </a:lvl6pPr>
            <a:lvl7pPr marL="2384650" indent="0">
              <a:buNone/>
              <a:defRPr sz="783"/>
            </a:lvl7pPr>
            <a:lvl8pPr marL="2782092" indent="0">
              <a:buNone/>
              <a:defRPr sz="783"/>
            </a:lvl8pPr>
            <a:lvl9pPr marL="3179533" indent="0">
              <a:buNone/>
              <a:defRPr sz="783"/>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D3CF34A-6AF1-4C9F-AB9A-C6314C025A9E}" type="datetimeFigureOut">
              <a:rPr lang="en-US" smtClean="0"/>
              <a:t>10/28/2024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6D99020-B6AD-48F6-A6C0-8DD75ABD428B}" type="slidenum">
              <a:rPr lang="en-US" smtClean="0"/>
              <a:t>‹#›</a:t>
            </a:fld>
            <a:endParaRPr lang="en-US"/>
          </a:p>
        </p:txBody>
      </p:sp>
    </p:spTree>
    <p:extLst>
      <p:ext uri="{BB962C8B-B14F-4D97-AF65-F5344CB8AC3E}">
        <p14:creationId xmlns:p14="http://schemas.microsoft.com/office/powerpoint/2010/main" val="128428413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7" y="2011681"/>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826">
                <a:solidFill>
                  <a:schemeClr val="tx1">
                    <a:alpha val="80000"/>
                  </a:schemeClr>
                </a:solidFill>
              </a:defRPr>
            </a:lvl1pPr>
          </a:lstStyle>
          <a:p>
            <a:fld id="{5D3CF34A-6AF1-4C9F-AB9A-C6314C025A9E}" type="datetimeFigureOut">
              <a:rPr lang="en-US" smtClean="0"/>
              <a:t>10/28/2024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826"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7" y="5876413"/>
            <a:ext cx="2926080" cy="1397039"/>
          </a:xfrm>
          <a:prstGeom prst="rect">
            <a:avLst/>
          </a:prstGeom>
        </p:spPr>
        <p:txBody>
          <a:bodyPr vert="horz" lIns="91440" tIns="45720" rIns="91440" bIns="45720" rtlCol="0" anchor="b"/>
          <a:lstStyle>
            <a:lvl1pPr algn="r">
              <a:defRPr sz="8953" b="0">
                <a:ln>
                  <a:noFill/>
                </a:ln>
                <a:solidFill>
                  <a:schemeClr val="accent1">
                    <a:alpha val="25000"/>
                  </a:schemeClr>
                </a:solidFill>
                <a:latin typeface="+mj-lt"/>
              </a:defRPr>
            </a:lvl1pPr>
          </a:lstStyle>
          <a:p>
            <a:fld id="{D6D99020-B6AD-48F6-A6C0-8DD75ABD428B}" type="slidenum">
              <a:rPr lang="en-US" smtClean="0"/>
              <a:t>‹#›</a:t>
            </a:fld>
            <a:endParaRPr lang="en-US"/>
          </a:p>
        </p:txBody>
      </p:sp>
    </p:spTree>
    <p:extLst>
      <p:ext uri="{BB962C8B-B14F-4D97-AF65-F5344CB8AC3E}">
        <p14:creationId xmlns:p14="http://schemas.microsoft.com/office/powerpoint/2010/main" val="339372686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794883" rtl="0" eaLnBrk="1" latinLnBrk="0" hangingPunct="1">
        <a:lnSpc>
          <a:spcPct val="85000"/>
        </a:lnSpc>
        <a:spcBef>
          <a:spcPct val="0"/>
        </a:spcBef>
        <a:buNone/>
        <a:defRPr sz="4694" kern="1200" spc="-104" baseline="0">
          <a:solidFill>
            <a:schemeClr val="accent1"/>
          </a:solidFill>
          <a:latin typeface="+mj-lt"/>
          <a:ea typeface="+mj-ea"/>
          <a:cs typeface="+mj-cs"/>
        </a:defRPr>
      </a:lvl1pPr>
    </p:titleStyle>
    <p:bodyStyle>
      <a:lvl1pPr marL="79488" indent="-79488" algn="l" defTabSz="794883" rtl="0" eaLnBrk="1" latinLnBrk="0" hangingPunct="1">
        <a:lnSpc>
          <a:spcPct val="85000"/>
        </a:lnSpc>
        <a:spcBef>
          <a:spcPts val="1130"/>
        </a:spcBef>
        <a:buFont typeface="Arial" pitchFamily="34" charset="0"/>
        <a:buChar char=" "/>
        <a:defRPr sz="2086" kern="1200">
          <a:solidFill>
            <a:schemeClr val="tx1">
              <a:lumMod val="85000"/>
              <a:lumOff val="15000"/>
            </a:schemeClr>
          </a:solidFill>
          <a:latin typeface="+mn-lt"/>
          <a:ea typeface="+mn-ea"/>
          <a:cs typeface="+mn-cs"/>
        </a:defRPr>
      </a:lvl1pPr>
      <a:lvl2pPr marL="302056" indent="-298082" algn="l" defTabSz="794883" rtl="0" eaLnBrk="1" latinLnBrk="0" hangingPunct="1">
        <a:lnSpc>
          <a:spcPct val="85000"/>
        </a:lnSpc>
        <a:spcBef>
          <a:spcPts val="522"/>
        </a:spcBef>
        <a:buFont typeface="Arial" pitchFamily="34" charset="0"/>
        <a:buChar char=" "/>
        <a:defRPr sz="2086" kern="1200">
          <a:solidFill>
            <a:schemeClr val="tx1">
              <a:lumMod val="85000"/>
              <a:lumOff val="15000"/>
            </a:schemeClr>
          </a:solidFill>
          <a:latin typeface="+mn-lt"/>
          <a:ea typeface="+mn-ea"/>
          <a:cs typeface="+mn-cs"/>
        </a:defRPr>
      </a:lvl2pPr>
      <a:lvl3pPr marL="476930" indent="-476930" algn="l" defTabSz="794883" rtl="0" eaLnBrk="1" latinLnBrk="0" hangingPunct="1">
        <a:lnSpc>
          <a:spcPct val="85000"/>
        </a:lnSpc>
        <a:spcBef>
          <a:spcPts val="522"/>
        </a:spcBef>
        <a:buFont typeface="Arial" pitchFamily="34" charset="0"/>
        <a:buChar char=" "/>
        <a:defRPr sz="1739" i="1" kern="1200">
          <a:solidFill>
            <a:schemeClr val="tx1">
              <a:lumMod val="85000"/>
              <a:lumOff val="15000"/>
            </a:schemeClr>
          </a:solidFill>
          <a:latin typeface="+mn-lt"/>
          <a:ea typeface="+mn-ea"/>
          <a:cs typeface="+mn-cs"/>
        </a:defRPr>
      </a:lvl3pPr>
      <a:lvl4pPr marL="715395" indent="-715395"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4pPr>
      <a:lvl5pPr marL="953860" indent="-953860"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5pPr>
      <a:lvl6pPr marL="1043154" indent="-198721"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6pPr>
      <a:lvl7pPr marL="1217013" indent="-198721"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7pPr>
      <a:lvl8pPr marL="1390872" indent="-198721"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8pPr>
      <a:lvl9pPr marL="1564731" indent="-198721" algn="l" defTabSz="794883" rtl="0" eaLnBrk="1" latinLnBrk="0" hangingPunct="1">
        <a:lnSpc>
          <a:spcPct val="85000"/>
        </a:lnSpc>
        <a:spcBef>
          <a:spcPts val="522"/>
        </a:spcBef>
        <a:buFont typeface="Arial" pitchFamily="34" charset="0"/>
        <a:buChar char=" "/>
        <a:defRPr sz="1565" kern="1200">
          <a:solidFill>
            <a:schemeClr val="tx1">
              <a:lumMod val="85000"/>
              <a:lumOff val="15000"/>
            </a:schemeClr>
          </a:solidFill>
          <a:latin typeface="+mn-lt"/>
          <a:ea typeface="+mn-ea"/>
          <a:cs typeface="+mn-cs"/>
        </a:defRPr>
      </a:lvl9pPr>
    </p:bodyStyle>
    <p:otherStyle>
      <a:defPPr>
        <a:defRPr lang="en-US"/>
      </a:defPPr>
      <a:lvl1pPr marL="0" algn="l" defTabSz="794883" rtl="0" eaLnBrk="1" latinLnBrk="0" hangingPunct="1">
        <a:defRPr sz="1565" kern="1200">
          <a:solidFill>
            <a:schemeClr val="tx1"/>
          </a:solidFill>
          <a:latin typeface="+mn-lt"/>
          <a:ea typeface="+mn-ea"/>
          <a:cs typeface="+mn-cs"/>
        </a:defRPr>
      </a:lvl1pPr>
      <a:lvl2pPr marL="397442" algn="l" defTabSz="794883" rtl="0" eaLnBrk="1" latinLnBrk="0" hangingPunct="1">
        <a:defRPr sz="1565" kern="1200">
          <a:solidFill>
            <a:schemeClr val="tx1"/>
          </a:solidFill>
          <a:latin typeface="+mn-lt"/>
          <a:ea typeface="+mn-ea"/>
          <a:cs typeface="+mn-cs"/>
        </a:defRPr>
      </a:lvl2pPr>
      <a:lvl3pPr marL="794883" algn="l" defTabSz="794883" rtl="0" eaLnBrk="1" latinLnBrk="0" hangingPunct="1">
        <a:defRPr sz="1565" kern="1200">
          <a:solidFill>
            <a:schemeClr val="tx1"/>
          </a:solidFill>
          <a:latin typeface="+mn-lt"/>
          <a:ea typeface="+mn-ea"/>
          <a:cs typeface="+mn-cs"/>
        </a:defRPr>
      </a:lvl3pPr>
      <a:lvl4pPr marL="1192325" algn="l" defTabSz="794883" rtl="0" eaLnBrk="1" latinLnBrk="0" hangingPunct="1">
        <a:defRPr sz="1565" kern="1200">
          <a:solidFill>
            <a:schemeClr val="tx1"/>
          </a:solidFill>
          <a:latin typeface="+mn-lt"/>
          <a:ea typeface="+mn-ea"/>
          <a:cs typeface="+mn-cs"/>
        </a:defRPr>
      </a:lvl4pPr>
      <a:lvl5pPr marL="1589767" algn="l" defTabSz="794883" rtl="0" eaLnBrk="1" latinLnBrk="0" hangingPunct="1">
        <a:defRPr sz="1565" kern="1200">
          <a:solidFill>
            <a:schemeClr val="tx1"/>
          </a:solidFill>
          <a:latin typeface="+mn-lt"/>
          <a:ea typeface="+mn-ea"/>
          <a:cs typeface="+mn-cs"/>
        </a:defRPr>
      </a:lvl5pPr>
      <a:lvl6pPr marL="1987208" algn="l" defTabSz="794883" rtl="0" eaLnBrk="1" latinLnBrk="0" hangingPunct="1">
        <a:defRPr sz="1565" kern="1200">
          <a:solidFill>
            <a:schemeClr val="tx1"/>
          </a:solidFill>
          <a:latin typeface="+mn-lt"/>
          <a:ea typeface="+mn-ea"/>
          <a:cs typeface="+mn-cs"/>
        </a:defRPr>
      </a:lvl6pPr>
      <a:lvl7pPr marL="2384650" algn="l" defTabSz="794883" rtl="0" eaLnBrk="1" latinLnBrk="0" hangingPunct="1">
        <a:defRPr sz="1565" kern="1200">
          <a:solidFill>
            <a:schemeClr val="tx1"/>
          </a:solidFill>
          <a:latin typeface="+mn-lt"/>
          <a:ea typeface="+mn-ea"/>
          <a:cs typeface="+mn-cs"/>
        </a:defRPr>
      </a:lvl7pPr>
      <a:lvl8pPr marL="2782092" algn="l" defTabSz="794883" rtl="0" eaLnBrk="1" latinLnBrk="0" hangingPunct="1">
        <a:defRPr sz="1565" kern="1200">
          <a:solidFill>
            <a:schemeClr val="tx1"/>
          </a:solidFill>
          <a:latin typeface="+mn-lt"/>
          <a:ea typeface="+mn-ea"/>
          <a:cs typeface="+mn-cs"/>
        </a:defRPr>
      </a:lvl8pPr>
      <a:lvl9pPr marL="3179533" algn="l" defTabSz="794883" rtl="0" eaLnBrk="1" latinLnBrk="0" hangingPunct="1">
        <a:defRPr sz="156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5.jpe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140.png"/><Relationship Id="rId5" Type="http://schemas.openxmlformats.org/officeDocument/2006/relationships/image" Target="../media/image1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30.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avidmaddisonlab.com/music-vide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ideo" Target="https://www.youtube.com/embed/-hY9QSdaReY?start=299&amp;feature=oembed" TargetMode="Externa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C25F7E-6310-701E-68FA-B3BDD9943F5A}"/>
              </a:ext>
            </a:extLst>
          </p:cNvPr>
          <p:cNvSpPr>
            <a:spLocks noGrp="1"/>
          </p:cNvSpPr>
          <p:nvPr>
            <p:ph type="ctrTitle"/>
          </p:nvPr>
        </p:nvSpPr>
        <p:spPr>
          <a:xfrm>
            <a:off x="603503" y="3067051"/>
            <a:ext cx="10782300" cy="3352800"/>
          </a:xfrm>
        </p:spPr>
        <p:txBody>
          <a:bodyPr/>
          <a:lstStyle/>
          <a:p>
            <a:r>
              <a:rPr lang="en-US" sz="7200" dirty="0"/>
              <a:t>Lab 5:PCR and the Cell Cycle</a:t>
            </a:r>
          </a:p>
        </p:txBody>
      </p:sp>
      <p:pic>
        <p:nvPicPr>
          <p:cNvPr id="1028" name="Picture 4" descr="Bootcamp.com - Cell Division Flashcards | Quizlet">
            <a:extLst>
              <a:ext uri="{FF2B5EF4-FFF2-40B4-BE49-F238E27FC236}">
                <a16:creationId xmlns:a16="http://schemas.microsoft.com/office/drawing/2014/main" id="{933CFA6A-235E-D7A6-E7CD-B58EA582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681" y="239367"/>
            <a:ext cx="5862638" cy="35952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EEEE42-83E1-EA44-4913-75F4D10E5C83}"/>
              </a:ext>
            </a:extLst>
          </p:cNvPr>
          <p:cNvSpPr txBox="1"/>
          <p:nvPr/>
        </p:nvSpPr>
        <p:spPr>
          <a:xfrm>
            <a:off x="603503" y="630437"/>
            <a:ext cx="6097904" cy="369332"/>
          </a:xfrm>
          <a:prstGeom prst="rect">
            <a:avLst/>
          </a:prstGeom>
          <a:noFill/>
        </p:spPr>
        <p:txBody>
          <a:bodyPr wrap="square">
            <a:spAutoFit/>
          </a:bodyPr>
          <a:lstStyle/>
          <a:p>
            <a:r>
              <a:rPr lang="en-US" sz="1800" i="1" dirty="0">
                <a:solidFill>
                  <a:schemeClr val="bg1"/>
                </a:solidFill>
              </a:rPr>
              <a:t>Note to self: aliquot MM</a:t>
            </a:r>
            <a:endParaRPr lang="en-US" dirty="0">
              <a:solidFill>
                <a:schemeClr val="bg1"/>
              </a:solidFill>
            </a:endParaRPr>
          </a:p>
        </p:txBody>
      </p:sp>
    </p:spTree>
    <p:extLst>
      <p:ext uri="{BB962C8B-B14F-4D97-AF65-F5344CB8AC3E}">
        <p14:creationId xmlns:p14="http://schemas.microsoft.com/office/powerpoint/2010/main" val="3373014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E6DFB-A287-594C-8168-A41CB65183B4}"/>
              </a:ext>
            </a:extLst>
          </p:cNvPr>
          <p:cNvSpPr>
            <a:spLocks noGrp="1"/>
          </p:cNvSpPr>
          <p:nvPr>
            <p:ph type="title"/>
          </p:nvPr>
        </p:nvSpPr>
        <p:spPr>
          <a:xfrm>
            <a:off x="0" y="130149"/>
            <a:ext cx="10772775" cy="1658198"/>
          </a:xfrm>
        </p:spPr>
        <p:txBody>
          <a:bodyPr/>
          <a:lstStyle/>
          <a:p>
            <a:pPr algn="ctr"/>
            <a:r>
              <a:rPr lang="en-US" dirty="0"/>
              <a:t>Polymerase Chain Reaction (PCR) : </a:t>
            </a:r>
            <a:br>
              <a:rPr lang="en-US" dirty="0"/>
            </a:br>
            <a:r>
              <a:rPr lang="en-US" dirty="0"/>
              <a:t>multiple cycles</a:t>
            </a:r>
          </a:p>
        </p:txBody>
      </p:sp>
      <p:pic>
        <p:nvPicPr>
          <p:cNvPr id="3074" name="Picture 2" descr="What is qPCR and how does PCR work? Read this blog!">
            <a:extLst>
              <a:ext uri="{FF2B5EF4-FFF2-40B4-BE49-F238E27FC236}">
                <a16:creationId xmlns:a16="http://schemas.microsoft.com/office/drawing/2014/main" id="{42B3F46A-E61D-A08E-EEEB-BF506D44C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951" y="1480104"/>
            <a:ext cx="8583475" cy="4937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B4C70F-7283-8B26-ED0D-CE48A6557DEE}"/>
              </a:ext>
            </a:extLst>
          </p:cNvPr>
          <p:cNvSpPr txBox="1"/>
          <p:nvPr/>
        </p:nvSpPr>
        <p:spPr>
          <a:xfrm>
            <a:off x="1713464" y="5739703"/>
            <a:ext cx="930345" cy="830997"/>
          </a:xfrm>
          <a:prstGeom prst="rect">
            <a:avLst/>
          </a:prstGeom>
          <a:solidFill>
            <a:schemeClr val="bg1">
              <a:lumMod val="75000"/>
            </a:schemeClr>
          </a:solidFill>
        </p:spPr>
        <p:txBody>
          <a:bodyPr wrap="square" rtlCol="0">
            <a:spAutoFit/>
          </a:bodyPr>
          <a:lstStyle/>
          <a:p>
            <a:r>
              <a:rPr lang="en-US" sz="2400" dirty="0"/>
              <a:t>Single copy</a:t>
            </a:r>
          </a:p>
        </p:txBody>
      </p:sp>
      <p:sp>
        <p:nvSpPr>
          <p:cNvPr id="4" name="TextBox 3">
            <a:extLst>
              <a:ext uri="{FF2B5EF4-FFF2-40B4-BE49-F238E27FC236}">
                <a16:creationId xmlns:a16="http://schemas.microsoft.com/office/drawing/2014/main" id="{03C4D90A-484A-135E-2EF5-2F642D7D2B41}"/>
              </a:ext>
            </a:extLst>
          </p:cNvPr>
          <p:cNvSpPr txBox="1"/>
          <p:nvPr/>
        </p:nvSpPr>
        <p:spPr>
          <a:xfrm>
            <a:off x="2723323" y="5878202"/>
            <a:ext cx="2246242" cy="461665"/>
          </a:xfrm>
          <a:prstGeom prst="rect">
            <a:avLst/>
          </a:prstGeom>
          <a:solidFill>
            <a:schemeClr val="bg1">
              <a:lumMod val="75000"/>
            </a:schemeClr>
          </a:solidFill>
        </p:spPr>
        <p:txBody>
          <a:bodyPr wrap="square" rtlCol="0">
            <a:spAutoFit/>
          </a:bodyPr>
          <a:lstStyle/>
          <a:p>
            <a:pPr algn="ctr"/>
            <a:r>
              <a:rPr lang="en-US" sz="2400" dirty="0"/>
              <a:t>2</a:t>
            </a:r>
            <a:r>
              <a:rPr lang="en-US" sz="2400" baseline="30000" dirty="0"/>
              <a:t>1</a:t>
            </a:r>
            <a:r>
              <a:rPr lang="en-US" sz="2400" dirty="0"/>
              <a:t> = 2 copies</a:t>
            </a:r>
          </a:p>
        </p:txBody>
      </p:sp>
      <p:sp>
        <p:nvSpPr>
          <p:cNvPr id="5" name="TextBox 4">
            <a:extLst>
              <a:ext uri="{FF2B5EF4-FFF2-40B4-BE49-F238E27FC236}">
                <a16:creationId xmlns:a16="http://schemas.microsoft.com/office/drawing/2014/main" id="{84498931-F23E-138E-B342-806B556B5C1C}"/>
              </a:ext>
            </a:extLst>
          </p:cNvPr>
          <p:cNvSpPr txBox="1"/>
          <p:nvPr/>
        </p:nvSpPr>
        <p:spPr>
          <a:xfrm>
            <a:off x="5146502" y="5739703"/>
            <a:ext cx="1481551" cy="830997"/>
          </a:xfrm>
          <a:prstGeom prst="rect">
            <a:avLst/>
          </a:prstGeom>
          <a:solidFill>
            <a:schemeClr val="bg1">
              <a:lumMod val="75000"/>
            </a:schemeClr>
          </a:solidFill>
        </p:spPr>
        <p:txBody>
          <a:bodyPr wrap="square" rtlCol="0">
            <a:spAutoFit/>
          </a:bodyPr>
          <a:lstStyle/>
          <a:p>
            <a:pPr algn="ctr"/>
            <a:r>
              <a:rPr lang="en-US" sz="2400" dirty="0"/>
              <a:t>2</a:t>
            </a:r>
            <a:r>
              <a:rPr lang="en-US" sz="2400" baseline="30000" dirty="0"/>
              <a:t>2</a:t>
            </a:r>
            <a:r>
              <a:rPr lang="en-US" sz="2400" dirty="0"/>
              <a:t> = 4 copies</a:t>
            </a:r>
          </a:p>
        </p:txBody>
      </p:sp>
      <p:sp>
        <p:nvSpPr>
          <p:cNvPr id="6" name="TextBox 5">
            <a:extLst>
              <a:ext uri="{FF2B5EF4-FFF2-40B4-BE49-F238E27FC236}">
                <a16:creationId xmlns:a16="http://schemas.microsoft.com/office/drawing/2014/main" id="{0332A2CE-D7AF-5F42-1667-A7AA9A0B636D}"/>
              </a:ext>
            </a:extLst>
          </p:cNvPr>
          <p:cNvSpPr txBox="1"/>
          <p:nvPr/>
        </p:nvSpPr>
        <p:spPr>
          <a:xfrm>
            <a:off x="6804991" y="5739702"/>
            <a:ext cx="1500809" cy="830997"/>
          </a:xfrm>
          <a:prstGeom prst="rect">
            <a:avLst/>
          </a:prstGeom>
          <a:solidFill>
            <a:schemeClr val="bg1">
              <a:lumMod val="75000"/>
            </a:schemeClr>
          </a:solidFill>
        </p:spPr>
        <p:txBody>
          <a:bodyPr wrap="square" rtlCol="0">
            <a:spAutoFit/>
          </a:bodyPr>
          <a:lstStyle/>
          <a:p>
            <a:pPr algn="ctr"/>
            <a:r>
              <a:rPr lang="en-US" sz="2400" dirty="0"/>
              <a:t>2</a:t>
            </a:r>
            <a:r>
              <a:rPr lang="en-US" sz="2400" baseline="30000" dirty="0"/>
              <a:t>3</a:t>
            </a:r>
            <a:r>
              <a:rPr lang="en-US" sz="2400" dirty="0"/>
              <a:t> = 8 copies</a:t>
            </a:r>
          </a:p>
        </p:txBody>
      </p:sp>
      <p:sp>
        <p:nvSpPr>
          <p:cNvPr id="7" name="TextBox 6">
            <a:extLst>
              <a:ext uri="{FF2B5EF4-FFF2-40B4-BE49-F238E27FC236}">
                <a16:creationId xmlns:a16="http://schemas.microsoft.com/office/drawing/2014/main" id="{0FB93EC2-4623-944E-48EC-4C9F91DD37E0}"/>
              </a:ext>
            </a:extLst>
          </p:cNvPr>
          <p:cNvSpPr txBox="1"/>
          <p:nvPr/>
        </p:nvSpPr>
        <p:spPr>
          <a:xfrm>
            <a:off x="8432248" y="5739703"/>
            <a:ext cx="1658730" cy="769441"/>
          </a:xfrm>
          <a:prstGeom prst="rect">
            <a:avLst/>
          </a:prstGeom>
          <a:solidFill>
            <a:schemeClr val="bg1">
              <a:lumMod val="75000"/>
            </a:schemeClr>
          </a:solidFill>
        </p:spPr>
        <p:txBody>
          <a:bodyPr wrap="square" rtlCol="0">
            <a:spAutoFit/>
          </a:bodyPr>
          <a:lstStyle/>
          <a:p>
            <a:pPr algn="ctr"/>
            <a:r>
              <a:rPr lang="en-US" sz="2000" dirty="0"/>
              <a:t>2</a:t>
            </a:r>
            <a:r>
              <a:rPr lang="en-US" sz="2000" baseline="30000" dirty="0"/>
              <a:t>40</a:t>
            </a:r>
            <a:r>
              <a:rPr lang="en-US" sz="2000" dirty="0"/>
              <a:t> = 1.1x10</a:t>
            </a:r>
            <a:r>
              <a:rPr lang="en-US" sz="2000" baseline="30000" dirty="0"/>
              <a:t>12</a:t>
            </a:r>
            <a:r>
              <a:rPr lang="en-US" sz="2000" dirty="0"/>
              <a:t> </a:t>
            </a:r>
            <a:r>
              <a:rPr lang="en-US" sz="2400" dirty="0"/>
              <a:t>copies</a:t>
            </a:r>
          </a:p>
        </p:txBody>
      </p:sp>
      <p:sp>
        <p:nvSpPr>
          <p:cNvPr id="8" name="TextBox 7">
            <a:extLst>
              <a:ext uri="{FF2B5EF4-FFF2-40B4-BE49-F238E27FC236}">
                <a16:creationId xmlns:a16="http://schemas.microsoft.com/office/drawing/2014/main" id="{F41FA827-6B3D-836F-6D92-7AFCE52DAC83}"/>
              </a:ext>
            </a:extLst>
          </p:cNvPr>
          <p:cNvSpPr txBox="1"/>
          <p:nvPr/>
        </p:nvSpPr>
        <p:spPr>
          <a:xfrm rot="16200000">
            <a:off x="2337070" y="3609346"/>
            <a:ext cx="1658198" cy="830997"/>
          </a:xfrm>
          <a:prstGeom prst="rect">
            <a:avLst/>
          </a:prstGeom>
          <a:solidFill>
            <a:schemeClr val="bg1"/>
          </a:solidFill>
        </p:spPr>
        <p:txBody>
          <a:bodyPr wrap="square" rtlCol="0">
            <a:spAutoFit/>
          </a:bodyPr>
          <a:lstStyle/>
          <a:p>
            <a:r>
              <a:rPr lang="en-US" sz="2800" dirty="0"/>
              <a:t>Denature</a:t>
            </a:r>
            <a:endParaRPr lang="en-US" sz="2000" dirty="0"/>
          </a:p>
          <a:p>
            <a:endParaRPr lang="en-US" sz="2000" dirty="0"/>
          </a:p>
        </p:txBody>
      </p:sp>
      <p:sp>
        <p:nvSpPr>
          <p:cNvPr id="9" name="TextBox 8">
            <a:extLst>
              <a:ext uri="{FF2B5EF4-FFF2-40B4-BE49-F238E27FC236}">
                <a16:creationId xmlns:a16="http://schemas.microsoft.com/office/drawing/2014/main" id="{CF3B5783-9583-F83A-E39D-631E15E8F547}"/>
              </a:ext>
            </a:extLst>
          </p:cNvPr>
          <p:cNvSpPr txBox="1"/>
          <p:nvPr/>
        </p:nvSpPr>
        <p:spPr>
          <a:xfrm rot="16200000">
            <a:off x="3278958" y="3698845"/>
            <a:ext cx="1344083" cy="830997"/>
          </a:xfrm>
          <a:prstGeom prst="rect">
            <a:avLst/>
          </a:prstGeom>
          <a:solidFill>
            <a:schemeClr val="bg1"/>
          </a:solidFill>
        </p:spPr>
        <p:txBody>
          <a:bodyPr wrap="square" rtlCol="0">
            <a:spAutoFit/>
          </a:bodyPr>
          <a:lstStyle/>
          <a:p>
            <a:r>
              <a:rPr lang="en-US" sz="2800" dirty="0"/>
              <a:t>Anneal</a:t>
            </a:r>
            <a:endParaRPr lang="en-US" sz="2000" dirty="0"/>
          </a:p>
          <a:p>
            <a:endParaRPr lang="en-US" sz="2000" dirty="0"/>
          </a:p>
        </p:txBody>
      </p:sp>
      <p:sp>
        <p:nvSpPr>
          <p:cNvPr id="10" name="TextBox 9">
            <a:extLst>
              <a:ext uri="{FF2B5EF4-FFF2-40B4-BE49-F238E27FC236}">
                <a16:creationId xmlns:a16="http://schemas.microsoft.com/office/drawing/2014/main" id="{F90BB254-6B34-912C-FAFF-C77FF5595862}"/>
              </a:ext>
            </a:extLst>
          </p:cNvPr>
          <p:cNvSpPr txBox="1"/>
          <p:nvPr/>
        </p:nvSpPr>
        <p:spPr>
          <a:xfrm rot="16200000">
            <a:off x="3909902" y="3763235"/>
            <a:ext cx="1344081" cy="523220"/>
          </a:xfrm>
          <a:prstGeom prst="rect">
            <a:avLst/>
          </a:prstGeom>
          <a:solidFill>
            <a:schemeClr val="bg1"/>
          </a:solidFill>
        </p:spPr>
        <p:txBody>
          <a:bodyPr wrap="square" rtlCol="0">
            <a:spAutoFit/>
          </a:bodyPr>
          <a:lstStyle/>
          <a:p>
            <a:r>
              <a:rPr lang="en-US" sz="2800" dirty="0"/>
              <a:t>Extend</a:t>
            </a:r>
          </a:p>
        </p:txBody>
      </p:sp>
    </p:spTree>
    <p:extLst>
      <p:ext uri="{BB962C8B-B14F-4D97-AF65-F5344CB8AC3E}">
        <p14:creationId xmlns:p14="http://schemas.microsoft.com/office/powerpoint/2010/main" val="2918332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36FD8C-AFAD-4D71-8838-D5AF061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C4F06FD-D21D-0442-9916-5BAD0E2120C3}"/>
              </a:ext>
            </a:extLst>
          </p:cNvPr>
          <p:cNvSpPr>
            <a:spLocks noGrp="1"/>
          </p:cNvSpPr>
          <p:nvPr>
            <p:ph type="title"/>
          </p:nvPr>
        </p:nvSpPr>
        <p:spPr>
          <a:xfrm>
            <a:off x="603504" y="770467"/>
            <a:ext cx="3467051" cy="3352800"/>
          </a:xfrm>
        </p:spPr>
        <p:txBody>
          <a:bodyPr vert="horz" lIns="91440" tIns="45720" rIns="91440" bIns="45720" rtlCol="0" anchor="b">
            <a:normAutofit/>
          </a:bodyPr>
          <a:lstStyle/>
          <a:p>
            <a:pPr defTabSz="914400">
              <a:lnSpc>
                <a:spcPct val="80000"/>
              </a:lnSpc>
            </a:pPr>
            <a:r>
              <a:rPr lang="en-US" sz="6000" spc="-120">
                <a:solidFill>
                  <a:srgbClr val="FFFFFF"/>
                </a:solidFill>
              </a:rPr>
              <a:t>Cell Cycle</a:t>
            </a:r>
          </a:p>
        </p:txBody>
      </p:sp>
      <p:sp>
        <p:nvSpPr>
          <p:cNvPr id="10" name="Rectangle 9">
            <a:extLst>
              <a:ext uri="{FF2B5EF4-FFF2-40B4-BE49-F238E27FC236}">
                <a16:creationId xmlns:a16="http://schemas.microsoft.com/office/drawing/2014/main" id="{DFACF551-333C-4400-9712-C8D645B65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ell Cycle: Definition, Phases, and Diagram">
            <a:extLst>
              <a:ext uri="{FF2B5EF4-FFF2-40B4-BE49-F238E27FC236}">
                <a16:creationId xmlns:a16="http://schemas.microsoft.com/office/drawing/2014/main" id="{FC0397A5-E12E-2C84-33F2-244A00357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8"/>
          <a:stretch/>
        </p:blipFill>
        <p:spPr bwMode="auto">
          <a:xfrm>
            <a:off x="5583115" y="629265"/>
            <a:ext cx="5664826" cy="558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72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Mitosis vs. Meiosis | Biology Dictionary">
            <a:extLst>
              <a:ext uri="{FF2B5EF4-FFF2-40B4-BE49-F238E27FC236}">
                <a16:creationId xmlns:a16="http://schemas.microsoft.com/office/drawing/2014/main" id="{293836B4-8D14-A308-9FDD-1C516B9B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125" y="274619"/>
            <a:ext cx="6566028" cy="63471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7C1CC7-03D7-9601-3FBF-9B5C2C085077}"/>
              </a:ext>
            </a:extLst>
          </p:cNvPr>
          <p:cNvSpPr txBox="1"/>
          <p:nvPr/>
        </p:nvSpPr>
        <p:spPr>
          <a:xfrm>
            <a:off x="400050" y="1650712"/>
            <a:ext cx="3571875" cy="523220"/>
          </a:xfrm>
          <a:prstGeom prst="rect">
            <a:avLst/>
          </a:prstGeom>
          <a:noFill/>
        </p:spPr>
        <p:txBody>
          <a:bodyPr wrap="square" rtlCol="0">
            <a:spAutoFit/>
          </a:bodyPr>
          <a:lstStyle/>
          <a:p>
            <a:r>
              <a:rPr lang="en-US" sz="2800" dirty="0">
                <a:solidFill>
                  <a:schemeClr val="accent5"/>
                </a:solidFill>
              </a:rPr>
              <a:t>2 sister chromatids </a:t>
            </a:r>
          </a:p>
        </p:txBody>
      </p:sp>
      <p:sp>
        <p:nvSpPr>
          <p:cNvPr id="3" name="TextBox 2">
            <a:extLst>
              <a:ext uri="{FF2B5EF4-FFF2-40B4-BE49-F238E27FC236}">
                <a16:creationId xmlns:a16="http://schemas.microsoft.com/office/drawing/2014/main" id="{536B8828-4440-274B-EEC2-7E15D83D75C6}"/>
              </a:ext>
            </a:extLst>
          </p:cNvPr>
          <p:cNvSpPr txBox="1"/>
          <p:nvPr/>
        </p:nvSpPr>
        <p:spPr>
          <a:xfrm>
            <a:off x="7896225" y="1541502"/>
            <a:ext cx="4295775" cy="954107"/>
          </a:xfrm>
          <a:prstGeom prst="rect">
            <a:avLst/>
          </a:prstGeom>
          <a:noFill/>
        </p:spPr>
        <p:txBody>
          <a:bodyPr wrap="square" rtlCol="0">
            <a:spAutoFit/>
          </a:bodyPr>
          <a:lstStyle/>
          <a:p>
            <a:r>
              <a:rPr lang="en-US" sz="2800" dirty="0">
                <a:solidFill>
                  <a:schemeClr val="accent5"/>
                </a:solidFill>
              </a:rPr>
              <a:t>Pairs of sister chromatids (tetrads) </a:t>
            </a:r>
          </a:p>
        </p:txBody>
      </p:sp>
      <p:sp>
        <p:nvSpPr>
          <p:cNvPr id="6" name="Rectangle 5">
            <a:extLst>
              <a:ext uri="{FF2B5EF4-FFF2-40B4-BE49-F238E27FC236}">
                <a16:creationId xmlns:a16="http://schemas.microsoft.com/office/drawing/2014/main" id="{57B782A1-6232-708E-620C-59D77D4D6A03}"/>
              </a:ext>
            </a:extLst>
          </p:cNvPr>
          <p:cNvSpPr/>
          <p:nvPr/>
        </p:nvSpPr>
        <p:spPr>
          <a:xfrm>
            <a:off x="4473038" y="595528"/>
            <a:ext cx="2286000" cy="10582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E467A485-9C54-864B-850B-C3D9286349C7}"/>
              </a:ext>
            </a:extLst>
          </p:cNvPr>
          <p:cNvSpPr>
            <a:spLocks noGrp="1"/>
          </p:cNvSpPr>
          <p:nvPr>
            <p:ph type="title"/>
          </p:nvPr>
        </p:nvSpPr>
        <p:spPr>
          <a:xfrm>
            <a:off x="225287" y="-168699"/>
            <a:ext cx="10772775" cy="1658198"/>
          </a:xfrm>
        </p:spPr>
        <p:txBody>
          <a:bodyPr/>
          <a:lstStyle/>
          <a:p>
            <a:pPr eaLnBrk="1" hangingPunct="1"/>
            <a:r>
              <a:rPr lang="en-US" altLang="en-US" dirty="0">
                <a:ea typeface="ＭＳ Ｐゴシック" panose="020B0600070205080204" pitchFamily="34" charset="-128"/>
              </a:rPr>
              <a:t>Compare and Contrast</a:t>
            </a:r>
          </a:p>
        </p:txBody>
      </p:sp>
      <p:graphicFrame>
        <p:nvGraphicFramePr>
          <p:cNvPr id="4" name="Content Placeholder 3">
            <a:extLst>
              <a:ext uri="{FF2B5EF4-FFF2-40B4-BE49-F238E27FC236}">
                <a16:creationId xmlns:a16="http://schemas.microsoft.com/office/drawing/2014/main" id="{15ADF4AF-6722-49AC-9E28-FA62B8A80E71}"/>
              </a:ext>
            </a:extLst>
          </p:cNvPr>
          <p:cNvGraphicFramePr>
            <a:graphicFrameLocks noGrp="1"/>
          </p:cNvGraphicFramePr>
          <p:nvPr>
            <p:ph idx="1"/>
            <p:extLst>
              <p:ext uri="{D42A27DB-BD31-4B8C-83A1-F6EECF244321}">
                <p14:modId xmlns:p14="http://schemas.microsoft.com/office/powerpoint/2010/main" val="2985767223"/>
              </p:ext>
            </p:extLst>
          </p:nvPr>
        </p:nvGraphicFramePr>
        <p:xfrm>
          <a:off x="225287" y="1103431"/>
          <a:ext cx="11741427" cy="5563548"/>
        </p:xfrm>
        <a:graphic>
          <a:graphicData uri="http://schemas.openxmlformats.org/drawingml/2006/table">
            <a:tbl>
              <a:tblPr firstRow="1"/>
              <a:tblGrid>
                <a:gridCol w="6215270">
                  <a:extLst>
                    <a:ext uri="{9D8B030D-6E8A-4147-A177-3AD203B41FA5}">
                      <a16:colId xmlns:a16="http://schemas.microsoft.com/office/drawing/2014/main" val="20000"/>
                    </a:ext>
                  </a:extLst>
                </a:gridCol>
                <a:gridCol w="2723321">
                  <a:extLst>
                    <a:ext uri="{9D8B030D-6E8A-4147-A177-3AD203B41FA5}">
                      <a16:colId xmlns:a16="http://schemas.microsoft.com/office/drawing/2014/main" val="20001"/>
                    </a:ext>
                  </a:extLst>
                </a:gridCol>
                <a:gridCol w="2802836">
                  <a:extLst>
                    <a:ext uri="{9D8B030D-6E8A-4147-A177-3AD203B41FA5}">
                      <a16:colId xmlns:a16="http://schemas.microsoft.com/office/drawing/2014/main" val="20002"/>
                    </a:ext>
                  </a:extLst>
                </a:gridCol>
              </a:tblGrid>
              <a:tr h="30572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Mitosis</a:t>
                      </a:r>
                      <a:endParaRPr kumimoji="0" lang="en-US" sz="2400" b="1"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Meiosis</a:t>
                      </a:r>
                      <a:endParaRPr kumimoji="0" lang="en-US" sz="2400" b="1"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What cells undergo this process?</a:t>
                      </a:r>
                      <a:endParaRPr kumimoji="0" lang="en-US" sz="2200" b="0"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Somatic</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Gametic</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8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Does DNA replicate before this process starts?</a:t>
                      </a:r>
                      <a:endParaRPr kumimoji="0" lang="en-US" sz="2200" b="0"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Yes</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Yes</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79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How many times do you go through each stage in a single round of this process?</a:t>
                      </a:r>
                      <a:endParaRPr kumimoji="0" lang="en-US" sz="2200" b="0"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Once</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Twice</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8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Number of resulting daughter cells?</a:t>
                      </a:r>
                      <a:endParaRPr kumimoji="0" lang="en-US" sz="2200" b="0" i="0" u="none" strike="noStrike" cap="none" normalizeH="0" baseline="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2</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4</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379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Proportion of parent</a:t>
                      </a:r>
                      <a:r>
                        <a:rPr kumimoji="0" lang="ja-JP" altLang="en-US"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a:t>
                      </a:r>
                      <a:r>
                        <a:rPr kumimoji="0" lang="en-US" altLang="ja-JP"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s chromosomes in each daughter cell</a:t>
                      </a:r>
                      <a:endParaRPr kumimoji="0" lang="en-US" sz="2200" b="0" i="0" u="none" strike="noStrike" cap="none" normalizeH="0" baseline="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All</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Half</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8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Number of copies of each chromosome (ploidy)</a:t>
                      </a:r>
                      <a:endParaRPr kumimoji="0" lang="en-US" sz="2200" b="0" i="0" u="none" strike="noStrike" cap="none" normalizeH="0" baseline="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Diploid (2n)</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Haploid (1n)</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8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chemeClr val="tx1"/>
                          </a:solidFill>
                          <a:effectLst/>
                          <a:latin typeface="Times New Roman" pitchFamily="18" charset="0"/>
                          <a:ea typeface="ＭＳ Ｐゴシック" pitchFamily="34" charset="-128"/>
                          <a:cs typeface="Arial" pitchFamily="34" charset="0"/>
                        </a:rPr>
                        <a:t>Genetic similarity of daughter cells to parent cells</a:t>
                      </a:r>
                      <a:endParaRPr kumimoji="0" lang="en-US" sz="2200" b="0" i="0" u="none" strike="noStrike" cap="none" normalizeH="0" baseline="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Identical</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Not identical</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117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Give an example of when this process would happen</a:t>
                      </a:r>
                      <a:endParaRPr kumimoji="0" lang="en-US" sz="2200" b="0" i="0" u="none" strike="noStrike" cap="none" normalizeH="0" baseline="0" dirty="0">
                        <a:ln>
                          <a:noFill/>
                        </a:ln>
                        <a:solidFill>
                          <a:schemeClr val="tx1"/>
                        </a:solidFill>
                        <a:effectLst/>
                        <a:latin typeface="Calibri" pitchFamily="34" charset="0"/>
                        <a:ea typeface="ＭＳ Ｐゴシック" pitchFamily="34" charset="-128"/>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Healing from a cut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ＭＳ Ｐゴシック" pitchFamily="34" charset="-128"/>
                          <a:cs typeface="Arial" pitchFamily="34" charset="0"/>
                        </a:rPr>
                        <a:t>Producing egg or sperm cells</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72749" name="TextBox 2">
            <a:extLst>
              <a:ext uri="{FF2B5EF4-FFF2-40B4-BE49-F238E27FC236}">
                <a16:creationId xmlns:a16="http://schemas.microsoft.com/office/drawing/2014/main" id="{296D80A5-9E6F-8349-B348-3E63259E42BD}"/>
              </a:ext>
            </a:extLst>
          </p:cNvPr>
          <p:cNvSpPr txBox="1">
            <a:spLocks noChangeArrowheads="1"/>
          </p:cNvSpPr>
          <p:nvPr/>
        </p:nvSpPr>
        <p:spPr bwMode="auto">
          <a:xfrm>
            <a:off x="9971434" y="231321"/>
            <a:ext cx="1995280" cy="58477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dirty="0">
                <a:latin typeface="Arial" panose="020B0604020202020204" pitchFamily="34" charset="0"/>
              </a:rPr>
              <a:t>Study Aid</a:t>
            </a:r>
          </a:p>
        </p:txBody>
      </p:sp>
    </p:spTree>
    <p:extLst>
      <p:ext uri="{BB962C8B-B14F-4D97-AF65-F5344CB8AC3E}">
        <p14:creationId xmlns:p14="http://schemas.microsoft.com/office/powerpoint/2010/main" val="393114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C25F7E-6310-701E-68FA-B3BDD9943F5A}"/>
              </a:ext>
            </a:extLst>
          </p:cNvPr>
          <p:cNvSpPr>
            <a:spLocks noGrp="1"/>
          </p:cNvSpPr>
          <p:nvPr>
            <p:ph type="ctrTitle"/>
          </p:nvPr>
        </p:nvSpPr>
        <p:spPr>
          <a:xfrm>
            <a:off x="603503" y="3067051"/>
            <a:ext cx="10782300" cy="3352800"/>
          </a:xfrm>
        </p:spPr>
        <p:txBody>
          <a:bodyPr/>
          <a:lstStyle/>
          <a:p>
            <a:r>
              <a:rPr lang="en-US" dirty="0"/>
              <a:t>Lab 5: </a:t>
            </a:r>
            <a:br>
              <a:rPr lang="en-US" dirty="0"/>
            </a:br>
            <a:r>
              <a:rPr lang="en-US" dirty="0"/>
              <a:t>Today’s activities</a:t>
            </a:r>
          </a:p>
        </p:txBody>
      </p:sp>
      <p:pic>
        <p:nvPicPr>
          <p:cNvPr id="1028" name="Picture 4" descr="Bootcamp.com - Cell Division Flashcards | Quizlet">
            <a:extLst>
              <a:ext uri="{FF2B5EF4-FFF2-40B4-BE49-F238E27FC236}">
                <a16:creationId xmlns:a16="http://schemas.microsoft.com/office/drawing/2014/main" id="{933CFA6A-235E-D7A6-E7CD-B58EA582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681" y="239367"/>
            <a:ext cx="5862638" cy="359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1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6806285-443E-464E-ACF5-3FA37E309D9D}"/>
              </a:ext>
            </a:extLst>
          </p:cNvPr>
          <p:cNvSpPr/>
          <p:nvPr/>
        </p:nvSpPr>
        <p:spPr>
          <a:xfrm>
            <a:off x="7800053" y="228600"/>
            <a:ext cx="4201447" cy="6457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5D553-AE6B-764F-8384-6E4342FABF64}"/>
              </a:ext>
            </a:extLst>
          </p:cNvPr>
          <p:cNvSpPr>
            <a:spLocks noGrp="1"/>
          </p:cNvSpPr>
          <p:nvPr>
            <p:ph type="title"/>
          </p:nvPr>
        </p:nvSpPr>
        <p:spPr>
          <a:xfrm>
            <a:off x="380385" y="372071"/>
            <a:ext cx="10772775" cy="1658198"/>
          </a:xfrm>
        </p:spPr>
        <p:txBody>
          <a:bodyPr/>
          <a:lstStyle/>
          <a:p>
            <a:r>
              <a:rPr lang="en-US" dirty="0"/>
              <a:t>Part 1: Preparation for PCR </a:t>
            </a:r>
            <a:br>
              <a:rPr lang="en-US" dirty="0"/>
            </a:br>
            <a:r>
              <a:rPr lang="en-US" dirty="0"/>
              <a:t> </a:t>
            </a:r>
          </a:p>
        </p:txBody>
      </p:sp>
      <p:pic>
        <p:nvPicPr>
          <p:cNvPr id="5" name="Picture 4">
            <a:extLst>
              <a:ext uri="{FF2B5EF4-FFF2-40B4-BE49-F238E27FC236}">
                <a16:creationId xmlns:a16="http://schemas.microsoft.com/office/drawing/2014/main" id="{89EB9D34-641A-9349-91CD-131279A2B1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571" b="86071" l="7692" r="72692"/>
                    </a14:imgEffect>
                  </a14:imgLayer>
                </a14:imgProps>
              </a:ext>
            </a:extLst>
          </a:blip>
          <a:srcRect r="20348" b="13641"/>
          <a:stretch/>
        </p:blipFill>
        <p:spPr>
          <a:xfrm>
            <a:off x="7800053" y="365128"/>
            <a:ext cx="1315065" cy="1535471"/>
          </a:xfrm>
          <a:prstGeom prst="rect">
            <a:avLst/>
          </a:prstGeom>
        </p:spPr>
      </p:pic>
      <p:pic>
        <p:nvPicPr>
          <p:cNvPr id="6" name="Picture 5">
            <a:extLst>
              <a:ext uri="{FF2B5EF4-FFF2-40B4-BE49-F238E27FC236}">
                <a16:creationId xmlns:a16="http://schemas.microsoft.com/office/drawing/2014/main" id="{588B5639-F4C2-134B-8802-D5F9F59796B7}"/>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8284600" y="371993"/>
            <a:ext cx="1315065" cy="1535471"/>
          </a:xfrm>
          <a:prstGeom prst="rect">
            <a:avLst/>
          </a:prstGeom>
        </p:spPr>
      </p:pic>
      <p:pic>
        <p:nvPicPr>
          <p:cNvPr id="7" name="Picture 6">
            <a:extLst>
              <a:ext uri="{FF2B5EF4-FFF2-40B4-BE49-F238E27FC236}">
                <a16:creationId xmlns:a16="http://schemas.microsoft.com/office/drawing/2014/main" id="{5992C5DD-F1B1-2449-9784-E0CD19F945A7}"/>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8790653" y="365127"/>
            <a:ext cx="1315065" cy="1535471"/>
          </a:xfrm>
          <a:prstGeom prst="rect">
            <a:avLst/>
          </a:prstGeom>
        </p:spPr>
      </p:pic>
      <p:pic>
        <p:nvPicPr>
          <p:cNvPr id="8" name="Picture 7">
            <a:extLst>
              <a:ext uri="{FF2B5EF4-FFF2-40B4-BE49-F238E27FC236}">
                <a16:creationId xmlns:a16="http://schemas.microsoft.com/office/drawing/2014/main" id="{852847A9-5608-3747-A5BA-11EFAECE6DDA}"/>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9285953" y="365126"/>
            <a:ext cx="1315065" cy="1535471"/>
          </a:xfrm>
          <a:prstGeom prst="rect">
            <a:avLst/>
          </a:prstGeom>
        </p:spPr>
      </p:pic>
      <p:pic>
        <p:nvPicPr>
          <p:cNvPr id="9" name="Picture 8">
            <a:extLst>
              <a:ext uri="{FF2B5EF4-FFF2-40B4-BE49-F238E27FC236}">
                <a16:creationId xmlns:a16="http://schemas.microsoft.com/office/drawing/2014/main" id="{C001C719-9370-B54F-8459-F15018991F80}"/>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9781253" y="365125"/>
            <a:ext cx="1315065" cy="1535471"/>
          </a:xfrm>
          <a:prstGeom prst="rect">
            <a:avLst/>
          </a:prstGeom>
        </p:spPr>
      </p:pic>
      <p:pic>
        <p:nvPicPr>
          <p:cNvPr id="10" name="Picture 9">
            <a:extLst>
              <a:ext uri="{FF2B5EF4-FFF2-40B4-BE49-F238E27FC236}">
                <a16:creationId xmlns:a16="http://schemas.microsoft.com/office/drawing/2014/main" id="{8E370AE5-8990-9540-8D05-DDD477000057}"/>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8571" b="86071" l="7692" r="72692"/>
                    </a14:imgEffect>
                  </a14:imgLayer>
                </a14:imgProps>
              </a:ext>
            </a:extLst>
          </a:blip>
          <a:srcRect r="20348" b="13641"/>
          <a:stretch/>
        </p:blipFill>
        <p:spPr>
          <a:xfrm>
            <a:off x="10276553" y="365125"/>
            <a:ext cx="1315065" cy="1535471"/>
          </a:xfrm>
          <a:prstGeom prst="rect">
            <a:avLst/>
          </a:prstGeom>
        </p:spPr>
      </p:pic>
      <p:sp>
        <p:nvSpPr>
          <p:cNvPr id="11" name="TextBox 10">
            <a:extLst>
              <a:ext uri="{FF2B5EF4-FFF2-40B4-BE49-F238E27FC236}">
                <a16:creationId xmlns:a16="http://schemas.microsoft.com/office/drawing/2014/main" id="{81F4B3DC-4D8E-6F4F-98BD-A569AC3867B8}"/>
              </a:ext>
            </a:extLst>
          </p:cNvPr>
          <p:cNvSpPr txBox="1"/>
          <p:nvPr/>
        </p:nvSpPr>
        <p:spPr>
          <a:xfrm>
            <a:off x="8295353" y="1900596"/>
            <a:ext cx="3140529" cy="646331"/>
          </a:xfrm>
          <a:prstGeom prst="rect">
            <a:avLst/>
          </a:prstGeom>
          <a:noFill/>
        </p:spPr>
        <p:txBody>
          <a:bodyPr wrap="square" rtlCol="0">
            <a:spAutoFit/>
          </a:bodyPr>
          <a:lstStyle/>
          <a:p>
            <a:pPr algn="ctr"/>
            <a:r>
              <a:rPr lang="en-US" dirty="0"/>
              <a:t>DNA Samples</a:t>
            </a:r>
            <a:br>
              <a:rPr lang="en-US" dirty="0"/>
            </a:br>
            <a:r>
              <a:rPr lang="en-US" dirty="0"/>
              <a:t>Extracted DNA from last week </a:t>
            </a:r>
          </a:p>
        </p:txBody>
      </p:sp>
      <p:pic>
        <p:nvPicPr>
          <p:cNvPr id="19" name="Picture 18">
            <a:extLst>
              <a:ext uri="{FF2B5EF4-FFF2-40B4-BE49-F238E27FC236}">
                <a16:creationId xmlns:a16="http://schemas.microsoft.com/office/drawing/2014/main" id="{BE880633-EFB5-494C-8D14-44322952570A}"/>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8019128" y="4475493"/>
            <a:ext cx="1315065" cy="1535471"/>
          </a:xfrm>
          <a:prstGeom prst="rect">
            <a:avLst/>
          </a:prstGeom>
        </p:spPr>
      </p:pic>
      <p:pic>
        <p:nvPicPr>
          <p:cNvPr id="20" name="Picture 19">
            <a:extLst>
              <a:ext uri="{FF2B5EF4-FFF2-40B4-BE49-F238E27FC236}">
                <a16:creationId xmlns:a16="http://schemas.microsoft.com/office/drawing/2014/main" id="{FB7F2037-04A4-BB46-9D37-9A143F87996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8514428" y="4475492"/>
            <a:ext cx="1315065" cy="1535471"/>
          </a:xfrm>
          <a:prstGeom prst="rect">
            <a:avLst/>
          </a:prstGeom>
        </p:spPr>
      </p:pic>
      <p:pic>
        <p:nvPicPr>
          <p:cNvPr id="21" name="Picture 20">
            <a:extLst>
              <a:ext uri="{FF2B5EF4-FFF2-40B4-BE49-F238E27FC236}">
                <a16:creationId xmlns:a16="http://schemas.microsoft.com/office/drawing/2014/main" id="{5A4EF762-E836-3E4C-B95E-FB86BCC01423}"/>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8571" b="86071" l="7692" r="72692"/>
                    </a14:imgEffect>
                  </a14:imgLayer>
                </a14:imgProps>
              </a:ext>
            </a:extLst>
          </a:blip>
          <a:srcRect r="20348" b="13641"/>
          <a:stretch/>
        </p:blipFill>
        <p:spPr>
          <a:xfrm>
            <a:off x="9009728" y="4475492"/>
            <a:ext cx="1315065" cy="1535471"/>
          </a:xfrm>
          <a:prstGeom prst="rect">
            <a:avLst/>
          </a:prstGeom>
        </p:spPr>
      </p:pic>
      <p:pic>
        <p:nvPicPr>
          <p:cNvPr id="22" name="Picture 21">
            <a:extLst>
              <a:ext uri="{FF2B5EF4-FFF2-40B4-BE49-F238E27FC236}">
                <a16:creationId xmlns:a16="http://schemas.microsoft.com/office/drawing/2014/main" id="{7FFC1A3A-CD98-2245-8E8D-4F8B166B33A9}"/>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8571" b="86071" l="7692" r="72692"/>
                    </a14:imgEffect>
                  </a14:imgLayer>
                </a14:imgProps>
              </a:ext>
            </a:extLst>
          </a:blip>
          <a:srcRect r="20348" b="13641"/>
          <a:stretch/>
        </p:blipFill>
        <p:spPr>
          <a:xfrm>
            <a:off x="9505028" y="4475491"/>
            <a:ext cx="1315065" cy="1535471"/>
          </a:xfrm>
          <a:prstGeom prst="rect">
            <a:avLst/>
          </a:prstGeom>
        </p:spPr>
      </p:pic>
      <p:pic>
        <p:nvPicPr>
          <p:cNvPr id="23" name="Picture 22">
            <a:extLst>
              <a:ext uri="{FF2B5EF4-FFF2-40B4-BE49-F238E27FC236}">
                <a16:creationId xmlns:a16="http://schemas.microsoft.com/office/drawing/2014/main" id="{BCCACF6D-C0F0-AD4C-812D-D7BE1699C108}"/>
              </a:ext>
            </a:extLst>
          </p:cNvPr>
          <p:cNvPicPr>
            <a:picLocks noChangeAspect="1"/>
          </p:cNvPicPr>
          <p:nvPr/>
        </p:nvPicPr>
        <p:blipFill rotWithShape="1">
          <a:blip r:embed="rId3">
            <a:extLst>
              <a:ext uri="{BEBA8EAE-BF5A-486C-A8C5-ECC9F3942E4B}">
                <a14:imgProps xmlns:a14="http://schemas.microsoft.com/office/drawing/2010/main">
                  <a14:imgLayer r:embed="rId8">
                    <a14:imgEffect>
                      <a14:backgroundRemoval t="8571" b="86071" l="7692" r="72692"/>
                    </a14:imgEffect>
                  </a14:imgLayer>
                </a14:imgProps>
              </a:ext>
            </a:extLst>
          </a:blip>
          <a:srcRect r="20348" b="13641"/>
          <a:stretch/>
        </p:blipFill>
        <p:spPr>
          <a:xfrm>
            <a:off x="10000328" y="4475490"/>
            <a:ext cx="1315065" cy="1535471"/>
          </a:xfrm>
          <a:prstGeom prst="rect">
            <a:avLst/>
          </a:prstGeom>
        </p:spPr>
      </p:pic>
      <p:pic>
        <p:nvPicPr>
          <p:cNvPr id="24" name="Picture 23">
            <a:extLst>
              <a:ext uri="{FF2B5EF4-FFF2-40B4-BE49-F238E27FC236}">
                <a16:creationId xmlns:a16="http://schemas.microsoft.com/office/drawing/2014/main" id="{7283BA04-EA85-9D4B-8BEA-53933CFF0B70}"/>
              </a:ext>
            </a:extLst>
          </p:cNvPr>
          <p:cNvPicPr>
            <a:picLocks noChangeAspect="1"/>
          </p:cNvPicPr>
          <p:nvPr/>
        </p:nvPicPr>
        <p:blipFill rotWithShape="1">
          <a:blip r:embed="rId3">
            <a:extLst>
              <a:ext uri="{BEBA8EAE-BF5A-486C-A8C5-ECC9F3942E4B}">
                <a14:imgProps xmlns:a14="http://schemas.microsoft.com/office/drawing/2010/main">
                  <a14:imgLayer r:embed="rId9">
                    <a14:imgEffect>
                      <a14:backgroundRemoval t="8571" b="86071" l="7692" r="72692"/>
                    </a14:imgEffect>
                  </a14:imgLayer>
                </a14:imgProps>
              </a:ext>
            </a:extLst>
          </a:blip>
          <a:srcRect r="20348" b="13641"/>
          <a:stretch/>
        </p:blipFill>
        <p:spPr>
          <a:xfrm>
            <a:off x="10495628" y="4475490"/>
            <a:ext cx="1315065" cy="1535471"/>
          </a:xfrm>
          <a:prstGeom prst="rect">
            <a:avLst/>
          </a:prstGeom>
        </p:spPr>
      </p:pic>
      <p:sp>
        <p:nvSpPr>
          <p:cNvPr id="25" name="TextBox 24">
            <a:extLst>
              <a:ext uri="{FF2B5EF4-FFF2-40B4-BE49-F238E27FC236}">
                <a16:creationId xmlns:a16="http://schemas.microsoft.com/office/drawing/2014/main" id="{6F369CA9-8FFE-EE47-A95A-A16AC56E8F4F}"/>
              </a:ext>
            </a:extLst>
          </p:cNvPr>
          <p:cNvSpPr txBox="1"/>
          <p:nvPr/>
        </p:nvSpPr>
        <p:spPr>
          <a:xfrm>
            <a:off x="8514428" y="6010961"/>
            <a:ext cx="3140529" cy="369332"/>
          </a:xfrm>
          <a:prstGeom prst="rect">
            <a:avLst/>
          </a:prstGeom>
          <a:noFill/>
        </p:spPr>
        <p:txBody>
          <a:bodyPr wrap="square" rtlCol="0">
            <a:spAutoFit/>
          </a:bodyPr>
          <a:lstStyle/>
          <a:p>
            <a:pPr algn="ctr"/>
            <a:r>
              <a:rPr lang="en-US" dirty="0"/>
              <a:t>Diluted Samples + MM</a:t>
            </a:r>
          </a:p>
        </p:txBody>
      </p:sp>
      <p:sp>
        <p:nvSpPr>
          <p:cNvPr id="30" name="Freeform: Shape 29">
            <a:extLst>
              <a:ext uri="{FF2B5EF4-FFF2-40B4-BE49-F238E27FC236}">
                <a16:creationId xmlns:a16="http://schemas.microsoft.com/office/drawing/2014/main" id="{2C24137C-AF66-C697-2B6C-DC44373030D7}"/>
              </a:ext>
            </a:extLst>
          </p:cNvPr>
          <p:cNvSpPr/>
          <p:nvPr/>
        </p:nvSpPr>
        <p:spPr>
          <a:xfrm>
            <a:off x="8533171" y="1422400"/>
            <a:ext cx="237817"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B01E4D7-33AC-18AC-6827-36BD84E38FFA}"/>
              </a:ext>
            </a:extLst>
          </p:cNvPr>
          <p:cNvSpPr/>
          <p:nvPr/>
        </p:nvSpPr>
        <p:spPr>
          <a:xfrm>
            <a:off x="9028471" y="1428308"/>
            <a:ext cx="217129"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F4E2E48-91EE-23E7-FED7-2849EED5A9A7}"/>
              </a:ext>
            </a:extLst>
          </p:cNvPr>
          <p:cNvSpPr/>
          <p:nvPr/>
        </p:nvSpPr>
        <p:spPr>
          <a:xfrm>
            <a:off x="9531453" y="1422367"/>
            <a:ext cx="217129"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993D70C-2E96-435B-FCFC-F8F195AF9D63}"/>
              </a:ext>
            </a:extLst>
          </p:cNvPr>
          <p:cNvSpPr/>
          <p:nvPr/>
        </p:nvSpPr>
        <p:spPr>
          <a:xfrm>
            <a:off x="10026753" y="1422367"/>
            <a:ext cx="217129"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E197B61-534F-18A5-F983-B55BCEAA5D79}"/>
              </a:ext>
            </a:extLst>
          </p:cNvPr>
          <p:cNvSpPr/>
          <p:nvPr/>
        </p:nvSpPr>
        <p:spPr>
          <a:xfrm>
            <a:off x="10522053" y="1422367"/>
            <a:ext cx="217129"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EDD8414-3926-4F34-CC82-6AE372371BF3}"/>
              </a:ext>
            </a:extLst>
          </p:cNvPr>
          <p:cNvSpPr/>
          <p:nvPr/>
        </p:nvSpPr>
        <p:spPr>
          <a:xfrm>
            <a:off x="11017353" y="1422367"/>
            <a:ext cx="217129" cy="361950"/>
          </a:xfrm>
          <a:custGeom>
            <a:avLst/>
            <a:gdLst>
              <a:gd name="connsiteX0" fmla="*/ 95250 w 209550"/>
              <a:gd name="connsiteY0" fmla="*/ 361950 h 361950"/>
              <a:gd name="connsiteX1" fmla="*/ 57150 w 209550"/>
              <a:gd name="connsiteY1" fmla="*/ 285750 h 361950"/>
              <a:gd name="connsiteX2" fmla="*/ 38100 w 209550"/>
              <a:gd name="connsiteY2" fmla="*/ 222250 h 361950"/>
              <a:gd name="connsiteX3" fmla="*/ 31750 w 209550"/>
              <a:gd name="connsiteY3" fmla="*/ 171450 h 361950"/>
              <a:gd name="connsiteX4" fmla="*/ 6350 w 209550"/>
              <a:gd name="connsiteY4" fmla="*/ 63500 h 361950"/>
              <a:gd name="connsiteX5" fmla="*/ 0 w 209550"/>
              <a:gd name="connsiteY5" fmla="*/ 12700 h 361950"/>
              <a:gd name="connsiteX6" fmla="*/ 209550 w 209550"/>
              <a:gd name="connsiteY6" fmla="*/ 0 h 361950"/>
              <a:gd name="connsiteX7" fmla="*/ 203200 w 209550"/>
              <a:gd name="connsiteY7" fmla="*/ 44450 h 361950"/>
              <a:gd name="connsiteX8" fmla="*/ 184150 w 209550"/>
              <a:gd name="connsiteY8" fmla="*/ 120650 h 361950"/>
              <a:gd name="connsiteX9" fmla="*/ 165100 w 209550"/>
              <a:gd name="connsiteY9" fmla="*/ 184150 h 361950"/>
              <a:gd name="connsiteX10" fmla="*/ 152400 w 209550"/>
              <a:gd name="connsiteY10" fmla="*/ 234950 h 361950"/>
              <a:gd name="connsiteX11" fmla="*/ 139700 w 209550"/>
              <a:gd name="connsiteY11" fmla="*/ 285750 h 361950"/>
              <a:gd name="connsiteX12" fmla="*/ 95250 w 209550"/>
              <a:gd name="connsiteY12" fmla="*/ 36195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361950">
                <a:moveTo>
                  <a:pt x="95250" y="361950"/>
                </a:moveTo>
                <a:lnTo>
                  <a:pt x="57150" y="285750"/>
                </a:lnTo>
                <a:lnTo>
                  <a:pt x="38100" y="222250"/>
                </a:lnTo>
                <a:lnTo>
                  <a:pt x="31750" y="171450"/>
                </a:lnTo>
                <a:lnTo>
                  <a:pt x="6350" y="63500"/>
                </a:lnTo>
                <a:lnTo>
                  <a:pt x="0" y="12700"/>
                </a:lnTo>
                <a:lnTo>
                  <a:pt x="209550" y="0"/>
                </a:lnTo>
                <a:lnTo>
                  <a:pt x="203200" y="44450"/>
                </a:lnTo>
                <a:lnTo>
                  <a:pt x="184150" y="120650"/>
                </a:lnTo>
                <a:lnTo>
                  <a:pt x="165100" y="184150"/>
                </a:lnTo>
                <a:lnTo>
                  <a:pt x="152400" y="234950"/>
                </a:lnTo>
                <a:lnTo>
                  <a:pt x="139700" y="285750"/>
                </a:lnTo>
                <a:lnTo>
                  <a:pt x="95250" y="36195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928482A-E8E1-1A19-0DC6-9A0CE246743C}"/>
              </a:ext>
            </a:extLst>
          </p:cNvPr>
          <p:cNvPicPr>
            <a:picLocks noChangeAspect="1"/>
          </p:cNvPicPr>
          <p:nvPr/>
        </p:nvPicPr>
        <p:blipFill rotWithShape="1">
          <a:blip r:embed="rId3">
            <a:extLst>
              <a:ext uri="{BEBA8EAE-BF5A-486C-A8C5-ECC9F3942E4B}">
                <a14:imgProps xmlns:a14="http://schemas.microsoft.com/office/drawing/2010/main">
                  <a14:imgLayer r:embed="rId9">
                    <a14:imgEffect>
                      <a14:backgroundRemoval t="8571" b="86071" l="7692" r="72692"/>
                    </a14:imgEffect>
                  </a14:imgLayer>
                </a14:imgProps>
              </a:ext>
            </a:extLst>
          </a:blip>
          <a:srcRect r="20348" b="13641"/>
          <a:stretch/>
        </p:blipFill>
        <p:spPr>
          <a:xfrm>
            <a:off x="7523828" y="4475490"/>
            <a:ext cx="1315065" cy="1535471"/>
          </a:xfrm>
          <a:prstGeom prst="rect">
            <a:avLst/>
          </a:prstGeom>
        </p:spPr>
      </p:pic>
      <p:sp>
        <p:nvSpPr>
          <p:cNvPr id="28" name="Content Placeholder 2">
            <a:extLst>
              <a:ext uri="{FF2B5EF4-FFF2-40B4-BE49-F238E27FC236}">
                <a16:creationId xmlns:a16="http://schemas.microsoft.com/office/drawing/2014/main" id="{2ACAFF97-AD29-C6DE-2B9C-93EA875ECDC6}"/>
              </a:ext>
            </a:extLst>
          </p:cNvPr>
          <p:cNvSpPr txBox="1">
            <a:spLocks/>
          </p:cNvSpPr>
          <p:nvPr/>
        </p:nvSpPr>
        <p:spPr>
          <a:xfrm>
            <a:off x="808395" y="1603342"/>
            <a:ext cx="7002484" cy="4400818"/>
          </a:xfrm>
          <a:prstGeom prst="rect">
            <a:avLst/>
          </a:prstGeom>
          <a:ln>
            <a:noFill/>
          </a:ln>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buChar char="•"/>
            </a:pPr>
            <a:r>
              <a:rPr lang="en-US" dirty="0">
                <a:solidFill>
                  <a:schemeClr val="tx1"/>
                </a:solidFill>
                <a:latin typeface="Arial Nova"/>
              </a:rPr>
              <a:t>Get </a:t>
            </a:r>
            <a:r>
              <a:rPr lang="en-US" b="1" dirty="0">
                <a:solidFill>
                  <a:schemeClr val="tx1"/>
                </a:solidFill>
                <a:latin typeface="Arial Nova"/>
              </a:rPr>
              <a:t>Master Mix</a:t>
            </a:r>
            <a:r>
              <a:rPr lang="en-US" dirty="0">
                <a:solidFill>
                  <a:schemeClr val="tx1"/>
                </a:solidFill>
                <a:latin typeface="Arial Nova"/>
              </a:rPr>
              <a:t> (MM) tube from your TA</a:t>
            </a:r>
            <a:endParaRPr lang="en-US"/>
          </a:p>
          <a:p>
            <a:pPr>
              <a:buChar char="•"/>
            </a:pPr>
            <a:r>
              <a:rPr lang="en-US" dirty="0">
                <a:solidFill>
                  <a:schemeClr val="tx1"/>
                </a:solidFill>
                <a:latin typeface="Arial Nova"/>
              </a:rPr>
              <a:t>Create a new tube for each sample you have.</a:t>
            </a:r>
          </a:p>
          <a:p>
            <a:pPr>
              <a:buChar char="•"/>
            </a:pPr>
            <a:r>
              <a:rPr lang="en-US" b="1" i="1" dirty="0">
                <a:solidFill>
                  <a:schemeClr val="tx1"/>
                </a:solidFill>
                <a:latin typeface="Arial Nova"/>
              </a:rPr>
              <a:t>LABEL </a:t>
            </a:r>
            <a:r>
              <a:rPr lang="en-US" b="1" i="1">
                <a:solidFill>
                  <a:schemeClr val="tx1"/>
                </a:solidFill>
                <a:latin typeface="Arial Nova"/>
              </a:rPr>
              <a:t>THEM!</a:t>
            </a:r>
            <a:endParaRPr lang="en-US" dirty="0">
              <a:solidFill>
                <a:schemeClr val="tx1"/>
              </a:solidFill>
              <a:latin typeface="Arial Nova"/>
            </a:endParaRPr>
          </a:p>
          <a:p>
            <a:pPr>
              <a:buChar char="•"/>
            </a:pPr>
            <a:r>
              <a:rPr lang="en-US">
                <a:solidFill>
                  <a:schemeClr val="tx1"/>
                </a:solidFill>
                <a:latin typeface="Arial Nova"/>
              </a:rPr>
              <a:t>Create an extra tube that will serve as our blank</a:t>
            </a:r>
            <a:endParaRPr lang="en-US" dirty="0">
              <a:solidFill>
                <a:schemeClr val="tx1"/>
              </a:solidFill>
              <a:latin typeface="Arial Nova"/>
            </a:endParaRPr>
          </a:p>
          <a:p>
            <a:pPr>
              <a:buChar char="•"/>
            </a:pPr>
            <a:r>
              <a:rPr lang="en-US" dirty="0">
                <a:solidFill>
                  <a:schemeClr val="tx1"/>
                </a:solidFill>
                <a:latin typeface="Arial Nova"/>
              </a:rPr>
              <a:t>Pipette 21 </a:t>
            </a:r>
            <a:r>
              <a:rPr lang="en-US" err="1">
                <a:solidFill>
                  <a:schemeClr val="tx1"/>
                </a:solidFill>
                <a:latin typeface="Arial Nova"/>
              </a:rPr>
              <a:t>uL</a:t>
            </a:r>
            <a:r>
              <a:rPr lang="en-US" dirty="0">
                <a:solidFill>
                  <a:schemeClr val="tx1"/>
                </a:solidFill>
                <a:latin typeface="Arial Nova"/>
              </a:rPr>
              <a:t> of MM in each tube (2 x 10.5 </a:t>
            </a:r>
            <a:r>
              <a:rPr lang="en-US" err="1">
                <a:solidFill>
                  <a:schemeClr val="tx1"/>
                </a:solidFill>
                <a:latin typeface="Arial Nova"/>
              </a:rPr>
              <a:t>uL</a:t>
            </a:r>
            <a:r>
              <a:rPr lang="en-US" dirty="0">
                <a:solidFill>
                  <a:schemeClr val="tx1"/>
                </a:solidFill>
                <a:latin typeface="Arial Nova"/>
              </a:rPr>
              <a:t>)</a:t>
            </a:r>
          </a:p>
          <a:p>
            <a:pPr>
              <a:buChar char="•"/>
            </a:pPr>
            <a:r>
              <a:rPr lang="en-US" dirty="0">
                <a:solidFill>
                  <a:schemeClr val="tx1"/>
                </a:solidFill>
                <a:latin typeface="Arial Nova"/>
              </a:rPr>
              <a:t>Pipette 3 </a:t>
            </a:r>
            <a:r>
              <a:rPr lang="en-US" err="1">
                <a:solidFill>
                  <a:schemeClr val="tx1"/>
                </a:solidFill>
                <a:latin typeface="Arial Nova"/>
              </a:rPr>
              <a:t>uL</a:t>
            </a:r>
            <a:r>
              <a:rPr lang="en-US" dirty="0">
                <a:solidFill>
                  <a:schemeClr val="tx1"/>
                </a:solidFill>
                <a:latin typeface="Arial Nova"/>
              </a:rPr>
              <a:t> of DNA to the appropriate tube</a:t>
            </a:r>
          </a:p>
          <a:p>
            <a:pPr>
              <a:buChar char="•"/>
            </a:pPr>
            <a:r>
              <a:rPr lang="en-US" dirty="0">
                <a:solidFill>
                  <a:schemeClr val="tx1"/>
                </a:solidFill>
                <a:latin typeface="Arial Nova"/>
              </a:rPr>
              <a:t>Pipette 3 </a:t>
            </a:r>
            <a:r>
              <a:rPr lang="en-US" err="1">
                <a:solidFill>
                  <a:schemeClr val="tx1"/>
                </a:solidFill>
                <a:latin typeface="Arial Nova"/>
              </a:rPr>
              <a:t>uL</a:t>
            </a:r>
            <a:r>
              <a:rPr lang="en-US" dirty="0">
                <a:solidFill>
                  <a:schemeClr val="tx1"/>
                </a:solidFill>
                <a:latin typeface="Arial Nova"/>
              </a:rPr>
              <a:t> of RO (Reverse Osmosis) Water to the blank</a:t>
            </a:r>
          </a:p>
          <a:p>
            <a:pPr>
              <a:buChar char="•"/>
            </a:pPr>
            <a:r>
              <a:rPr lang="en-US" dirty="0">
                <a:solidFill>
                  <a:schemeClr val="tx1"/>
                </a:solidFill>
                <a:latin typeface="Arial Nova"/>
              </a:rPr>
              <a:t>Store tubes on ice until we can place them in the Thermocycler</a:t>
            </a:r>
          </a:p>
          <a:p>
            <a:pPr>
              <a:buChar char="•"/>
            </a:pPr>
            <a:endParaRPr lang="en-US" dirty="0">
              <a:solidFill>
                <a:schemeClr val="tx1"/>
              </a:solidFill>
              <a:latin typeface="Arial Nova"/>
            </a:endParaRPr>
          </a:p>
        </p:txBody>
      </p:sp>
      <p:sp>
        <p:nvSpPr>
          <p:cNvPr id="72" name="Freeform: Shape 71">
            <a:extLst>
              <a:ext uri="{FF2B5EF4-FFF2-40B4-BE49-F238E27FC236}">
                <a16:creationId xmlns:a16="http://schemas.microsoft.com/office/drawing/2014/main" id="{64445A63-61C8-F037-8C6F-587A9ACC5EF4}"/>
              </a:ext>
            </a:extLst>
          </p:cNvPr>
          <p:cNvSpPr/>
          <p:nvPr/>
        </p:nvSpPr>
        <p:spPr>
          <a:xfrm>
            <a:off x="8289131" y="5664582"/>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F9F3576-8393-7FE1-6C77-F4E69F21E2FE}"/>
              </a:ext>
            </a:extLst>
          </p:cNvPr>
          <p:cNvSpPr/>
          <p:nvPr/>
        </p:nvSpPr>
        <p:spPr>
          <a:xfrm>
            <a:off x="8274844" y="5598131"/>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6" name="Freeform: Shape 75">
            <a:extLst>
              <a:ext uri="{FF2B5EF4-FFF2-40B4-BE49-F238E27FC236}">
                <a16:creationId xmlns:a16="http://schemas.microsoft.com/office/drawing/2014/main" id="{795E9867-CC9B-5457-517E-CB4249327580}"/>
              </a:ext>
            </a:extLst>
          </p:cNvPr>
          <p:cNvSpPr/>
          <p:nvPr/>
        </p:nvSpPr>
        <p:spPr>
          <a:xfrm>
            <a:off x="8260556" y="5517356"/>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282B2416-056A-ACAA-3AC3-86DA1B81C820}"/>
              </a:ext>
            </a:extLst>
          </p:cNvPr>
          <p:cNvSpPr/>
          <p:nvPr/>
        </p:nvSpPr>
        <p:spPr>
          <a:xfrm>
            <a:off x="8781128" y="5658856"/>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51C5A45A-3A1C-C44D-73B8-901D77039EC5}"/>
              </a:ext>
            </a:extLst>
          </p:cNvPr>
          <p:cNvSpPr/>
          <p:nvPr/>
        </p:nvSpPr>
        <p:spPr>
          <a:xfrm>
            <a:off x="8766841" y="5592405"/>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79" name="Freeform: Shape 78">
            <a:extLst>
              <a:ext uri="{FF2B5EF4-FFF2-40B4-BE49-F238E27FC236}">
                <a16:creationId xmlns:a16="http://schemas.microsoft.com/office/drawing/2014/main" id="{12C867D4-ABDC-B01A-1D16-2571B722FA34}"/>
              </a:ext>
            </a:extLst>
          </p:cNvPr>
          <p:cNvSpPr/>
          <p:nvPr/>
        </p:nvSpPr>
        <p:spPr>
          <a:xfrm>
            <a:off x="8752553" y="5511630"/>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416B062-07C0-6DD6-17ED-667AF18BA247}"/>
              </a:ext>
            </a:extLst>
          </p:cNvPr>
          <p:cNvSpPr/>
          <p:nvPr/>
        </p:nvSpPr>
        <p:spPr>
          <a:xfrm>
            <a:off x="9275129" y="5661595"/>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2B0FDDFE-D19B-4C33-F508-0AE7D0C10234}"/>
              </a:ext>
            </a:extLst>
          </p:cNvPr>
          <p:cNvSpPr/>
          <p:nvPr/>
        </p:nvSpPr>
        <p:spPr>
          <a:xfrm>
            <a:off x="9260842" y="5595144"/>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2" name="Freeform: Shape 81">
            <a:extLst>
              <a:ext uri="{FF2B5EF4-FFF2-40B4-BE49-F238E27FC236}">
                <a16:creationId xmlns:a16="http://schemas.microsoft.com/office/drawing/2014/main" id="{F971AA18-3A5F-396A-A336-67F6C7666605}"/>
              </a:ext>
            </a:extLst>
          </p:cNvPr>
          <p:cNvSpPr/>
          <p:nvPr/>
        </p:nvSpPr>
        <p:spPr>
          <a:xfrm>
            <a:off x="9246554" y="5514369"/>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491A9635-816C-7CEA-219E-D41DDD4961CA}"/>
              </a:ext>
            </a:extLst>
          </p:cNvPr>
          <p:cNvSpPr/>
          <p:nvPr/>
        </p:nvSpPr>
        <p:spPr>
          <a:xfrm>
            <a:off x="9774936" y="5658856"/>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C47F9760-3554-A748-E52F-A594D8F451BD}"/>
              </a:ext>
            </a:extLst>
          </p:cNvPr>
          <p:cNvSpPr/>
          <p:nvPr/>
        </p:nvSpPr>
        <p:spPr>
          <a:xfrm>
            <a:off x="9760649" y="5592405"/>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5" name="Freeform: Shape 84">
            <a:extLst>
              <a:ext uri="{FF2B5EF4-FFF2-40B4-BE49-F238E27FC236}">
                <a16:creationId xmlns:a16="http://schemas.microsoft.com/office/drawing/2014/main" id="{A3B259EB-AFA1-AD44-2111-D8F1596CC35D}"/>
              </a:ext>
            </a:extLst>
          </p:cNvPr>
          <p:cNvSpPr/>
          <p:nvPr/>
        </p:nvSpPr>
        <p:spPr>
          <a:xfrm>
            <a:off x="9746361" y="5511630"/>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AB6A1F98-48D4-C2D2-D262-BE91DF3F7EAE}"/>
              </a:ext>
            </a:extLst>
          </p:cNvPr>
          <p:cNvSpPr/>
          <p:nvPr/>
        </p:nvSpPr>
        <p:spPr>
          <a:xfrm>
            <a:off x="10265729" y="5663374"/>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995BB222-FF80-B20A-C07D-1AA33F7B2401}"/>
              </a:ext>
            </a:extLst>
          </p:cNvPr>
          <p:cNvSpPr/>
          <p:nvPr/>
        </p:nvSpPr>
        <p:spPr>
          <a:xfrm>
            <a:off x="10251442" y="5596923"/>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8" name="Freeform: Shape 87">
            <a:extLst>
              <a:ext uri="{FF2B5EF4-FFF2-40B4-BE49-F238E27FC236}">
                <a16:creationId xmlns:a16="http://schemas.microsoft.com/office/drawing/2014/main" id="{BEF54A9B-A0E4-E89E-B5F0-5EC1783FEB5A}"/>
              </a:ext>
            </a:extLst>
          </p:cNvPr>
          <p:cNvSpPr/>
          <p:nvPr/>
        </p:nvSpPr>
        <p:spPr>
          <a:xfrm>
            <a:off x="10237154" y="5516148"/>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3CDE3608-395B-77E6-ECE7-49EE104C7E8B}"/>
              </a:ext>
            </a:extLst>
          </p:cNvPr>
          <p:cNvSpPr/>
          <p:nvPr/>
        </p:nvSpPr>
        <p:spPr>
          <a:xfrm>
            <a:off x="10759895" y="5658856"/>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69C6B9C9-0D32-A609-475B-342B78D21797}"/>
              </a:ext>
            </a:extLst>
          </p:cNvPr>
          <p:cNvSpPr/>
          <p:nvPr/>
        </p:nvSpPr>
        <p:spPr>
          <a:xfrm>
            <a:off x="10745608" y="5592405"/>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1" name="Freeform: Shape 90">
            <a:extLst>
              <a:ext uri="{FF2B5EF4-FFF2-40B4-BE49-F238E27FC236}">
                <a16:creationId xmlns:a16="http://schemas.microsoft.com/office/drawing/2014/main" id="{8DB42E5B-D303-B3ED-CBAB-5C93A97D2515}"/>
              </a:ext>
            </a:extLst>
          </p:cNvPr>
          <p:cNvSpPr/>
          <p:nvPr/>
        </p:nvSpPr>
        <p:spPr>
          <a:xfrm>
            <a:off x="10731320" y="5511630"/>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8C0F16F9-C40E-A06C-6717-05DC8D046862}"/>
              </a:ext>
            </a:extLst>
          </p:cNvPr>
          <p:cNvSpPr/>
          <p:nvPr/>
        </p:nvSpPr>
        <p:spPr>
          <a:xfrm>
            <a:off x="11256851" y="5664624"/>
            <a:ext cx="164307" cy="214724"/>
          </a:xfrm>
          <a:custGeom>
            <a:avLst/>
            <a:gdLst>
              <a:gd name="connsiteX0" fmla="*/ 69057 w 164307"/>
              <a:gd name="connsiteY0" fmla="*/ 209962 h 214724"/>
              <a:gd name="connsiteX1" fmla="*/ 69057 w 164307"/>
              <a:gd name="connsiteY1" fmla="*/ 209962 h 214724"/>
              <a:gd name="connsiteX2" fmla="*/ 52388 w 164307"/>
              <a:gd name="connsiteY2" fmla="*/ 193293 h 214724"/>
              <a:gd name="connsiteX3" fmla="*/ 50007 w 164307"/>
              <a:gd name="connsiteY3" fmla="*/ 183768 h 214724"/>
              <a:gd name="connsiteX4" fmla="*/ 45244 w 164307"/>
              <a:gd name="connsiteY4" fmla="*/ 176624 h 214724"/>
              <a:gd name="connsiteX5" fmla="*/ 38100 w 164307"/>
              <a:gd name="connsiteY5" fmla="*/ 157574 h 214724"/>
              <a:gd name="connsiteX6" fmla="*/ 33338 w 164307"/>
              <a:gd name="connsiteY6" fmla="*/ 140906 h 214724"/>
              <a:gd name="connsiteX7" fmla="*/ 28575 w 164307"/>
              <a:gd name="connsiteY7" fmla="*/ 126618 h 214724"/>
              <a:gd name="connsiteX8" fmla="*/ 26194 w 164307"/>
              <a:gd name="connsiteY8" fmla="*/ 119474 h 214724"/>
              <a:gd name="connsiteX9" fmla="*/ 21432 w 164307"/>
              <a:gd name="connsiteY9" fmla="*/ 100424 h 214724"/>
              <a:gd name="connsiteX10" fmla="*/ 19050 w 164307"/>
              <a:gd name="connsiteY10" fmla="*/ 88518 h 214724"/>
              <a:gd name="connsiteX11" fmla="*/ 16669 w 164307"/>
              <a:gd name="connsiteY11" fmla="*/ 81374 h 214724"/>
              <a:gd name="connsiteX12" fmla="*/ 14288 w 164307"/>
              <a:gd name="connsiteY12" fmla="*/ 67087 h 214724"/>
              <a:gd name="connsiteX13" fmla="*/ 9525 w 164307"/>
              <a:gd name="connsiteY13" fmla="*/ 50418 h 214724"/>
              <a:gd name="connsiteX14" fmla="*/ 7144 w 164307"/>
              <a:gd name="connsiteY14" fmla="*/ 40893 h 214724"/>
              <a:gd name="connsiteX15" fmla="*/ 4763 w 164307"/>
              <a:gd name="connsiteY15" fmla="*/ 33749 h 214724"/>
              <a:gd name="connsiteX16" fmla="*/ 2382 w 164307"/>
              <a:gd name="connsiteY16" fmla="*/ 19462 h 214724"/>
              <a:gd name="connsiteX17" fmla="*/ 0 w 164307"/>
              <a:gd name="connsiteY17" fmla="*/ 7556 h 214724"/>
              <a:gd name="connsiteX18" fmla="*/ 2382 w 164307"/>
              <a:gd name="connsiteY18" fmla="*/ 412 h 214724"/>
              <a:gd name="connsiteX19" fmla="*/ 76200 w 164307"/>
              <a:gd name="connsiteY19" fmla="*/ 2793 h 214724"/>
              <a:gd name="connsiteX20" fmla="*/ 164307 w 164307"/>
              <a:gd name="connsiteY20" fmla="*/ 5174 h 214724"/>
              <a:gd name="connsiteX21" fmla="*/ 161925 w 164307"/>
              <a:gd name="connsiteY21" fmla="*/ 12318 h 214724"/>
              <a:gd name="connsiteX22" fmla="*/ 159544 w 164307"/>
              <a:gd name="connsiteY22" fmla="*/ 45656 h 214724"/>
              <a:gd name="connsiteX23" fmla="*/ 150019 w 164307"/>
              <a:gd name="connsiteY23" fmla="*/ 64706 h 214724"/>
              <a:gd name="connsiteX24" fmla="*/ 147638 w 164307"/>
              <a:gd name="connsiteY24" fmla="*/ 74231 h 214724"/>
              <a:gd name="connsiteX25" fmla="*/ 142875 w 164307"/>
              <a:gd name="connsiteY25" fmla="*/ 90899 h 214724"/>
              <a:gd name="connsiteX26" fmla="*/ 140494 w 164307"/>
              <a:gd name="connsiteY26" fmla="*/ 109949 h 214724"/>
              <a:gd name="connsiteX27" fmla="*/ 138113 w 164307"/>
              <a:gd name="connsiteY27" fmla="*/ 117093 h 214724"/>
              <a:gd name="connsiteX28" fmla="*/ 135732 w 164307"/>
              <a:gd name="connsiteY28" fmla="*/ 128999 h 214724"/>
              <a:gd name="connsiteX29" fmla="*/ 128588 w 164307"/>
              <a:gd name="connsiteY29" fmla="*/ 148049 h 214724"/>
              <a:gd name="connsiteX30" fmla="*/ 121444 w 164307"/>
              <a:gd name="connsiteY30" fmla="*/ 167099 h 214724"/>
              <a:gd name="connsiteX31" fmla="*/ 109538 w 164307"/>
              <a:gd name="connsiteY31" fmla="*/ 193293 h 214724"/>
              <a:gd name="connsiteX32" fmla="*/ 107157 w 164307"/>
              <a:gd name="connsiteY32" fmla="*/ 200437 h 214724"/>
              <a:gd name="connsiteX33" fmla="*/ 102394 w 164307"/>
              <a:gd name="connsiteY33" fmla="*/ 207581 h 214724"/>
              <a:gd name="connsiteX34" fmla="*/ 88107 w 164307"/>
              <a:gd name="connsiteY34" fmla="*/ 214724 h 214724"/>
              <a:gd name="connsiteX35" fmla="*/ 73819 w 164307"/>
              <a:gd name="connsiteY35" fmla="*/ 212343 h 214724"/>
              <a:gd name="connsiteX36" fmla="*/ 64294 w 164307"/>
              <a:gd name="connsiteY36" fmla="*/ 198056 h 214724"/>
              <a:gd name="connsiteX37" fmla="*/ 59532 w 164307"/>
              <a:gd name="connsiteY37" fmla="*/ 190912 h 214724"/>
              <a:gd name="connsiteX38" fmla="*/ 54769 w 164307"/>
              <a:gd name="connsiteY38" fmla="*/ 179006 h 214724"/>
              <a:gd name="connsiteX39" fmla="*/ 47625 w 164307"/>
              <a:gd name="connsiteY39" fmla="*/ 171862 h 214724"/>
              <a:gd name="connsiteX40" fmla="*/ 69057 w 164307"/>
              <a:gd name="connsiteY40" fmla="*/ 209962 h 2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4307" h="214724">
                <a:moveTo>
                  <a:pt x="69057" y="209962"/>
                </a:moveTo>
                <a:lnTo>
                  <a:pt x="69057" y="209962"/>
                </a:lnTo>
                <a:cubicBezTo>
                  <a:pt x="63501" y="204406"/>
                  <a:pt x="57010" y="199648"/>
                  <a:pt x="52388" y="193293"/>
                </a:cubicBezTo>
                <a:cubicBezTo>
                  <a:pt x="50463" y="190646"/>
                  <a:pt x="51296" y="186776"/>
                  <a:pt x="50007" y="183768"/>
                </a:cubicBezTo>
                <a:cubicBezTo>
                  <a:pt x="48880" y="181137"/>
                  <a:pt x="46832" y="179005"/>
                  <a:pt x="45244" y="176624"/>
                </a:cubicBezTo>
                <a:cubicBezTo>
                  <a:pt x="39840" y="160411"/>
                  <a:pt x="46642" y="180352"/>
                  <a:pt x="38100" y="157574"/>
                </a:cubicBezTo>
                <a:cubicBezTo>
                  <a:pt x="34098" y="146903"/>
                  <a:pt x="37092" y="153418"/>
                  <a:pt x="33338" y="140906"/>
                </a:cubicBezTo>
                <a:cubicBezTo>
                  <a:pt x="31895" y="136097"/>
                  <a:pt x="30163" y="131381"/>
                  <a:pt x="28575" y="126618"/>
                </a:cubicBezTo>
                <a:cubicBezTo>
                  <a:pt x="27781" y="124237"/>
                  <a:pt x="26803" y="121909"/>
                  <a:pt x="26194" y="119474"/>
                </a:cubicBezTo>
                <a:cubicBezTo>
                  <a:pt x="24607" y="113124"/>
                  <a:pt x="22904" y="106802"/>
                  <a:pt x="21432" y="100424"/>
                </a:cubicBezTo>
                <a:cubicBezTo>
                  <a:pt x="20522" y="96480"/>
                  <a:pt x="20032" y="92444"/>
                  <a:pt x="19050" y="88518"/>
                </a:cubicBezTo>
                <a:cubicBezTo>
                  <a:pt x="18441" y="86083"/>
                  <a:pt x="17213" y="83824"/>
                  <a:pt x="16669" y="81374"/>
                </a:cubicBezTo>
                <a:cubicBezTo>
                  <a:pt x="15622" y="76661"/>
                  <a:pt x="15374" y="71791"/>
                  <a:pt x="14288" y="67087"/>
                </a:cubicBezTo>
                <a:cubicBezTo>
                  <a:pt x="12989" y="61456"/>
                  <a:pt x="11046" y="55993"/>
                  <a:pt x="9525" y="50418"/>
                </a:cubicBezTo>
                <a:cubicBezTo>
                  <a:pt x="8664" y="47261"/>
                  <a:pt x="8043" y="44040"/>
                  <a:pt x="7144" y="40893"/>
                </a:cubicBezTo>
                <a:cubicBezTo>
                  <a:pt x="6454" y="38479"/>
                  <a:pt x="5307" y="36199"/>
                  <a:pt x="4763" y="33749"/>
                </a:cubicBezTo>
                <a:cubicBezTo>
                  <a:pt x="3716" y="29036"/>
                  <a:pt x="3246" y="24212"/>
                  <a:pt x="2382" y="19462"/>
                </a:cubicBezTo>
                <a:cubicBezTo>
                  <a:pt x="1658" y="15480"/>
                  <a:pt x="794" y="11525"/>
                  <a:pt x="0" y="7556"/>
                </a:cubicBezTo>
                <a:cubicBezTo>
                  <a:pt x="794" y="5175"/>
                  <a:pt x="-123" y="569"/>
                  <a:pt x="2382" y="412"/>
                </a:cubicBezTo>
                <a:cubicBezTo>
                  <a:pt x="26953" y="-1124"/>
                  <a:pt x="51592" y="2069"/>
                  <a:pt x="76200" y="2793"/>
                </a:cubicBezTo>
                <a:lnTo>
                  <a:pt x="164307" y="5174"/>
                </a:lnTo>
                <a:cubicBezTo>
                  <a:pt x="163513" y="7555"/>
                  <a:pt x="162218" y="9825"/>
                  <a:pt x="161925" y="12318"/>
                </a:cubicBezTo>
                <a:cubicBezTo>
                  <a:pt x="160623" y="23383"/>
                  <a:pt x="162013" y="34792"/>
                  <a:pt x="159544" y="45656"/>
                </a:cubicBezTo>
                <a:cubicBezTo>
                  <a:pt x="157971" y="52579"/>
                  <a:pt x="150019" y="64706"/>
                  <a:pt x="150019" y="64706"/>
                </a:cubicBezTo>
                <a:cubicBezTo>
                  <a:pt x="149225" y="67881"/>
                  <a:pt x="148537" y="71084"/>
                  <a:pt x="147638" y="74231"/>
                </a:cubicBezTo>
                <a:cubicBezTo>
                  <a:pt x="140795" y="98184"/>
                  <a:pt x="150335" y="61067"/>
                  <a:pt x="142875" y="90899"/>
                </a:cubicBezTo>
                <a:cubicBezTo>
                  <a:pt x="142081" y="97249"/>
                  <a:pt x="141639" y="103653"/>
                  <a:pt x="140494" y="109949"/>
                </a:cubicBezTo>
                <a:cubicBezTo>
                  <a:pt x="140045" y="112419"/>
                  <a:pt x="138722" y="114658"/>
                  <a:pt x="138113" y="117093"/>
                </a:cubicBezTo>
                <a:cubicBezTo>
                  <a:pt x="137131" y="121019"/>
                  <a:pt x="136714" y="125073"/>
                  <a:pt x="135732" y="128999"/>
                </a:cubicBezTo>
                <a:cubicBezTo>
                  <a:pt x="134063" y="135675"/>
                  <a:pt x="130766" y="141513"/>
                  <a:pt x="128588" y="148049"/>
                </a:cubicBezTo>
                <a:cubicBezTo>
                  <a:pt x="122105" y="167499"/>
                  <a:pt x="131186" y="147617"/>
                  <a:pt x="121444" y="167099"/>
                </a:cubicBezTo>
                <a:cubicBezTo>
                  <a:pt x="115865" y="189416"/>
                  <a:pt x="121310" y="181521"/>
                  <a:pt x="109538" y="193293"/>
                </a:cubicBezTo>
                <a:cubicBezTo>
                  <a:pt x="108744" y="195674"/>
                  <a:pt x="108280" y="198192"/>
                  <a:pt x="107157" y="200437"/>
                </a:cubicBezTo>
                <a:cubicBezTo>
                  <a:pt x="105877" y="202997"/>
                  <a:pt x="104418" y="205557"/>
                  <a:pt x="102394" y="207581"/>
                </a:cubicBezTo>
                <a:cubicBezTo>
                  <a:pt x="97779" y="212196"/>
                  <a:pt x="93916" y="212788"/>
                  <a:pt x="88107" y="214724"/>
                </a:cubicBezTo>
                <a:cubicBezTo>
                  <a:pt x="83344" y="213930"/>
                  <a:pt x="78400" y="213870"/>
                  <a:pt x="73819" y="212343"/>
                </a:cubicBezTo>
                <a:cubicBezTo>
                  <a:pt x="63355" y="208856"/>
                  <a:pt x="68051" y="206824"/>
                  <a:pt x="64294" y="198056"/>
                </a:cubicBezTo>
                <a:cubicBezTo>
                  <a:pt x="63167" y="195425"/>
                  <a:pt x="60812" y="193472"/>
                  <a:pt x="59532" y="190912"/>
                </a:cubicBezTo>
                <a:cubicBezTo>
                  <a:pt x="57620" y="187089"/>
                  <a:pt x="57035" y="182631"/>
                  <a:pt x="54769" y="179006"/>
                </a:cubicBezTo>
                <a:cubicBezTo>
                  <a:pt x="52984" y="176150"/>
                  <a:pt x="49729" y="174492"/>
                  <a:pt x="47625" y="171862"/>
                </a:cubicBezTo>
                <a:cubicBezTo>
                  <a:pt x="46516" y="170476"/>
                  <a:pt x="65485" y="203612"/>
                  <a:pt x="69057" y="209962"/>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085E8158-A7C1-4E17-D532-6474B6CB786C}"/>
              </a:ext>
            </a:extLst>
          </p:cNvPr>
          <p:cNvSpPr/>
          <p:nvPr/>
        </p:nvSpPr>
        <p:spPr>
          <a:xfrm>
            <a:off x="11242564" y="5598173"/>
            <a:ext cx="188119" cy="114488"/>
          </a:xfrm>
          <a:custGeom>
            <a:avLst/>
            <a:gdLst>
              <a:gd name="connsiteX0" fmla="*/ 16669 w 188119"/>
              <a:gd name="connsiteY0" fmla="*/ 100200 h 114488"/>
              <a:gd name="connsiteX1" fmla="*/ 16669 w 188119"/>
              <a:gd name="connsiteY1" fmla="*/ 100200 h 114488"/>
              <a:gd name="connsiteX2" fmla="*/ 9525 w 188119"/>
              <a:gd name="connsiteY2" fmla="*/ 76388 h 114488"/>
              <a:gd name="connsiteX3" fmla="*/ 4762 w 188119"/>
              <a:gd name="connsiteY3" fmla="*/ 69244 h 114488"/>
              <a:gd name="connsiteX4" fmla="*/ 0 w 188119"/>
              <a:gd name="connsiteY4" fmla="*/ 14475 h 114488"/>
              <a:gd name="connsiteX5" fmla="*/ 78581 w 188119"/>
              <a:gd name="connsiteY5" fmla="*/ 9713 h 114488"/>
              <a:gd name="connsiteX6" fmla="*/ 188119 w 188119"/>
              <a:gd name="connsiteY6" fmla="*/ 16857 h 114488"/>
              <a:gd name="connsiteX7" fmla="*/ 178594 w 188119"/>
              <a:gd name="connsiteY7" fmla="*/ 69244 h 114488"/>
              <a:gd name="connsiteX8" fmla="*/ 176212 w 188119"/>
              <a:gd name="connsiteY8" fmla="*/ 102582 h 114488"/>
              <a:gd name="connsiteX9" fmla="*/ 173831 w 188119"/>
              <a:gd name="connsiteY9" fmla="*/ 109725 h 114488"/>
              <a:gd name="connsiteX10" fmla="*/ 159544 w 188119"/>
              <a:gd name="connsiteY10" fmla="*/ 114488 h 114488"/>
              <a:gd name="connsiteX11" fmla="*/ 97631 w 188119"/>
              <a:gd name="connsiteY11" fmla="*/ 109725 h 114488"/>
              <a:gd name="connsiteX12" fmla="*/ 88106 w 188119"/>
              <a:gd name="connsiteY12" fmla="*/ 104963 h 114488"/>
              <a:gd name="connsiteX13" fmla="*/ 64294 w 188119"/>
              <a:gd name="connsiteY13" fmla="*/ 102582 h 114488"/>
              <a:gd name="connsiteX14" fmla="*/ 38100 w 188119"/>
              <a:gd name="connsiteY14" fmla="*/ 97819 h 114488"/>
              <a:gd name="connsiteX15" fmla="*/ 16669 w 188119"/>
              <a:gd name="connsiteY15" fmla="*/ 100200 h 11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119" h="114488">
                <a:moveTo>
                  <a:pt x="16669" y="100200"/>
                </a:moveTo>
                <a:lnTo>
                  <a:pt x="16669" y="100200"/>
                </a:lnTo>
                <a:cubicBezTo>
                  <a:pt x="14288" y="92263"/>
                  <a:pt x="12500" y="84122"/>
                  <a:pt x="9525" y="76388"/>
                </a:cubicBezTo>
                <a:cubicBezTo>
                  <a:pt x="8498" y="73717"/>
                  <a:pt x="5515" y="72005"/>
                  <a:pt x="4762" y="69244"/>
                </a:cubicBezTo>
                <a:cubicBezTo>
                  <a:pt x="2377" y="60501"/>
                  <a:pt x="54" y="15282"/>
                  <a:pt x="0" y="14475"/>
                </a:cubicBezTo>
                <a:cubicBezTo>
                  <a:pt x="18369" y="-13078"/>
                  <a:pt x="2328" y="6601"/>
                  <a:pt x="78581" y="9713"/>
                </a:cubicBezTo>
                <a:cubicBezTo>
                  <a:pt x="112358" y="11092"/>
                  <a:pt x="155959" y="14560"/>
                  <a:pt x="188119" y="16857"/>
                </a:cubicBezTo>
                <a:cubicBezTo>
                  <a:pt x="180583" y="64579"/>
                  <a:pt x="185803" y="47615"/>
                  <a:pt x="178594" y="69244"/>
                </a:cubicBezTo>
                <a:cubicBezTo>
                  <a:pt x="177800" y="80357"/>
                  <a:pt x="177514" y="91517"/>
                  <a:pt x="176212" y="102582"/>
                </a:cubicBezTo>
                <a:cubicBezTo>
                  <a:pt x="175919" y="105075"/>
                  <a:pt x="175873" y="108266"/>
                  <a:pt x="173831" y="109725"/>
                </a:cubicBezTo>
                <a:cubicBezTo>
                  <a:pt x="169746" y="112643"/>
                  <a:pt x="159544" y="114488"/>
                  <a:pt x="159544" y="114488"/>
                </a:cubicBezTo>
                <a:cubicBezTo>
                  <a:pt x="157277" y="114346"/>
                  <a:pt x="106650" y="111658"/>
                  <a:pt x="97631" y="109725"/>
                </a:cubicBezTo>
                <a:cubicBezTo>
                  <a:pt x="94160" y="108981"/>
                  <a:pt x="91577" y="105707"/>
                  <a:pt x="88106" y="104963"/>
                </a:cubicBezTo>
                <a:cubicBezTo>
                  <a:pt x="80306" y="103292"/>
                  <a:pt x="72231" y="103376"/>
                  <a:pt x="64294" y="102582"/>
                </a:cubicBezTo>
                <a:cubicBezTo>
                  <a:pt x="58999" y="101523"/>
                  <a:pt x="42846" y="98158"/>
                  <a:pt x="38100" y="97819"/>
                </a:cubicBezTo>
                <a:cubicBezTo>
                  <a:pt x="31766" y="97367"/>
                  <a:pt x="20241" y="99803"/>
                  <a:pt x="16669" y="100200"/>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94" name="Freeform: Shape 93">
            <a:extLst>
              <a:ext uri="{FF2B5EF4-FFF2-40B4-BE49-F238E27FC236}">
                <a16:creationId xmlns:a16="http://schemas.microsoft.com/office/drawing/2014/main" id="{E9E6AF0D-5829-8A1D-D480-33ECC7828344}"/>
              </a:ext>
            </a:extLst>
          </p:cNvPr>
          <p:cNvSpPr/>
          <p:nvPr/>
        </p:nvSpPr>
        <p:spPr>
          <a:xfrm>
            <a:off x="11228276" y="5517398"/>
            <a:ext cx="219075" cy="104927"/>
          </a:xfrm>
          <a:custGeom>
            <a:avLst/>
            <a:gdLst>
              <a:gd name="connsiteX0" fmla="*/ 0 w 219075"/>
              <a:gd name="connsiteY0" fmla="*/ 0 h 104927"/>
              <a:gd name="connsiteX1" fmla="*/ 0 w 219075"/>
              <a:gd name="connsiteY1" fmla="*/ 0 h 104927"/>
              <a:gd name="connsiteX2" fmla="*/ 4763 w 219075"/>
              <a:gd name="connsiteY2" fmla="*/ 26194 h 104927"/>
              <a:gd name="connsiteX3" fmla="*/ 7144 w 219075"/>
              <a:gd name="connsiteY3" fmla="*/ 35719 h 104927"/>
              <a:gd name="connsiteX4" fmla="*/ 9525 w 219075"/>
              <a:gd name="connsiteY4" fmla="*/ 64294 h 104927"/>
              <a:gd name="connsiteX5" fmla="*/ 11907 w 219075"/>
              <a:gd name="connsiteY5" fmla="*/ 73819 h 104927"/>
              <a:gd name="connsiteX6" fmla="*/ 14288 w 219075"/>
              <a:gd name="connsiteY6" fmla="*/ 88107 h 104927"/>
              <a:gd name="connsiteX7" fmla="*/ 45244 w 219075"/>
              <a:gd name="connsiteY7" fmla="*/ 95250 h 104927"/>
              <a:gd name="connsiteX8" fmla="*/ 104775 w 219075"/>
              <a:gd name="connsiteY8" fmla="*/ 97632 h 104927"/>
              <a:gd name="connsiteX9" fmla="*/ 123825 w 219075"/>
              <a:gd name="connsiteY9" fmla="*/ 100013 h 104927"/>
              <a:gd name="connsiteX10" fmla="*/ 133350 w 219075"/>
              <a:gd name="connsiteY10" fmla="*/ 102394 h 104927"/>
              <a:gd name="connsiteX11" fmla="*/ 152400 w 219075"/>
              <a:gd name="connsiteY11" fmla="*/ 104775 h 104927"/>
              <a:gd name="connsiteX12" fmla="*/ 200025 w 219075"/>
              <a:gd name="connsiteY12" fmla="*/ 102394 h 104927"/>
              <a:gd name="connsiteX13" fmla="*/ 202407 w 219075"/>
              <a:gd name="connsiteY13" fmla="*/ 90488 h 104927"/>
              <a:gd name="connsiteX14" fmla="*/ 204788 w 219075"/>
              <a:gd name="connsiteY14" fmla="*/ 71438 h 104927"/>
              <a:gd name="connsiteX15" fmla="*/ 211932 w 219075"/>
              <a:gd name="connsiteY15" fmla="*/ 54769 h 104927"/>
              <a:gd name="connsiteX16" fmla="*/ 214313 w 219075"/>
              <a:gd name="connsiteY16" fmla="*/ 40482 h 104927"/>
              <a:gd name="connsiteX17" fmla="*/ 219075 w 219075"/>
              <a:gd name="connsiteY17" fmla="*/ 23813 h 104927"/>
              <a:gd name="connsiteX18" fmla="*/ 204788 w 219075"/>
              <a:gd name="connsiteY18" fmla="*/ 16669 h 104927"/>
              <a:gd name="connsiteX19" fmla="*/ 90488 w 219075"/>
              <a:gd name="connsiteY19" fmla="*/ 9525 h 104927"/>
              <a:gd name="connsiteX20" fmla="*/ 76200 w 219075"/>
              <a:gd name="connsiteY20" fmla="*/ 7144 h 104927"/>
              <a:gd name="connsiteX21" fmla="*/ 50007 w 219075"/>
              <a:gd name="connsiteY21" fmla="*/ 2382 h 104927"/>
              <a:gd name="connsiteX22" fmla="*/ 0 w 219075"/>
              <a:gd name="connsiteY22" fmla="*/ 0 h 1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075" h="104927">
                <a:moveTo>
                  <a:pt x="0" y="0"/>
                </a:moveTo>
                <a:lnTo>
                  <a:pt x="0" y="0"/>
                </a:lnTo>
                <a:cubicBezTo>
                  <a:pt x="1588" y="8731"/>
                  <a:pt x="3023" y="17492"/>
                  <a:pt x="4763" y="26194"/>
                </a:cubicBezTo>
                <a:cubicBezTo>
                  <a:pt x="5405" y="29403"/>
                  <a:pt x="6738" y="32472"/>
                  <a:pt x="7144" y="35719"/>
                </a:cubicBezTo>
                <a:cubicBezTo>
                  <a:pt x="8329" y="45203"/>
                  <a:pt x="8339" y="54810"/>
                  <a:pt x="9525" y="64294"/>
                </a:cubicBezTo>
                <a:cubicBezTo>
                  <a:pt x="9931" y="67541"/>
                  <a:pt x="11265" y="70610"/>
                  <a:pt x="11907" y="73819"/>
                </a:cubicBezTo>
                <a:cubicBezTo>
                  <a:pt x="12854" y="78554"/>
                  <a:pt x="11729" y="84013"/>
                  <a:pt x="14288" y="88107"/>
                </a:cubicBezTo>
                <a:cubicBezTo>
                  <a:pt x="18436" y="94744"/>
                  <a:pt x="44190" y="95188"/>
                  <a:pt x="45244" y="95250"/>
                </a:cubicBezTo>
                <a:cubicBezTo>
                  <a:pt x="65069" y="96416"/>
                  <a:pt x="84931" y="96838"/>
                  <a:pt x="104775" y="97632"/>
                </a:cubicBezTo>
                <a:cubicBezTo>
                  <a:pt x="111125" y="98426"/>
                  <a:pt x="117513" y="98961"/>
                  <a:pt x="123825" y="100013"/>
                </a:cubicBezTo>
                <a:cubicBezTo>
                  <a:pt x="127053" y="100551"/>
                  <a:pt x="130122" y="101856"/>
                  <a:pt x="133350" y="102394"/>
                </a:cubicBezTo>
                <a:cubicBezTo>
                  <a:pt x="139662" y="103446"/>
                  <a:pt x="146050" y="103981"/>
                  <a:pt x="152400" y="104775"/>
                </a:cubicBezTo>
                <a:cubicBezTo>
                  <a:pt x="168275" y="103981"/>
                  <a:pt x="184742" y="106760"/>
                  <a:pt x="200025" y="102394"/>
                </a:cubicBezTo>
                <a:cubicBezTo>
                  <a:pt x="203917" y="101282"/>
                  <a:pt x="201792" y="94488"/>
                  <a:pt x="202407" y="90488"/>
                </a:cubicBezTo>
                <a:cubicBezTo>
                  <a:pt x="203380" y="84163"/>
                  <a:pt x="203643" y="77734"/>
                  <a:pt x="204788" y="71438"/>
                </a:cubicBezTo>
                <a:cubicBezTo>
                  <a:pt x="205789" y="65930"/>
                  <a:pt x="209585" y="59463"/>
                  <a:pt x="211932" y="54769"/>
                </a:cubicBezTo>
                <a:cubicBezTo>
                  <a:pt x="212726" y="50007"/>
                  <a:pt x="213366" y="45216"/>
                  <a:pt x="214313" y="40482"/>
                </a:cubicBezTo>
                <a:cubicBezTo>
                  <a:pt x="215808" y="33007"/>
                  <a:pt x="216806" y="30622"/>
                  <a:pt x="219075" y="23813"/>
                </a:cubicBezTo>
                <a:cubicBezTo>
                  <a:pt x="214313" y="21432"/>
                  <a:pt x="209758" y="18580"/>
                  <a:pt x="204788" y="16669"/>
                </a:cubicBezTo>
                <a:cubicBezTo>
                  <a:pt x="169993" y="3286"/>
                  <a:pt x="119677" y="10237"/>
                  <a:pt x="90488" y="9525"/>
                </a:cubicBezTo>
                <a:lnTo>
                  <a:pt x="76200" y="7144"/>
                </a:lnTo>
                <a:cubicBezTo>
                  <a:pt x="39575" y="486"/>
                  <a:pt x="92126" y="9401"/>
                  <a:pt x="50007" y="2382"/>
                </a:cubicBezTo>
                <a:cubicBezTo>
                  <a:pt x="11115" y="4813"/>
                  <a:pt x="8334" y="397"/>
                  <a:pt x="0" y="0"/>
                </a:cubicBezTo>
                <a:close/>
              </a:path>
            </a:pathLst>
          </a:cu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B90F8AE-3F56-8EDC-27D5-BD369A8B146B}"/>
              </a:ext>
            </a:extLst>
          </p:cNvPr>
          <p:cNvCxnSpPr>
            <a:cxnSpLocks/>
          </p:cNvCxnSpPr>
          <p:nvPr/>
        </p:nvCxnSpPr>
        <p:spPr>
          <a:xfrm flipH="1">
            <a:off x="9746361" y="2735621"/>
            <a:ext cx="28575" cy="177165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0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FE48-EEDE-C446-956B-F1FE1DA1BDD9}"/>
              </a:ext>
            </a:extLst>
          </p:cNvPr>
          <p:cNvSpPr>
            <a:spLocks noGrp="1"/>
          </p:cNvSpPr>
          <p:nvPr>
            <p:ph type="title"/>
          </p:nvPr>
        </p:nvSpPr>
        <p:spPr>
          <a:xfrm>
            <a:off x="6400800" y="499533"/>
            <a:ext cx="5142271" cy="1658198"/>
          </a:xfrm>
        </p:spPr>
        <p:txBody>
          <a:bodyPr>
            <a:normAutofit/>
          </a:bodyPr>
          <a:lstStyle/>
          <a:p>
            <a:r>
              <a:rPr lang="en-US" sz="4000" dirty="0"/>
              <a:t>Part 2: Mitosis and Meiosis in the Cell Cycle </a:t>
            </a:r>
          </a:p>
        </p:txBody>
      </p:sp>
      <p:pic>
        <p:nvPicPr>
          <p:cNvPr id="4" name="Picture 3" descr="A close-up of a microscope&#10;&#10;Description automatically generated">
            <a:extLst>
              <a:ext uri="{FF2B5EF4-FFF2-40B4-BE49-F238E27FC236}">
                <a16:creationId xmlns:a16="http://schemas.microsoft.com/office/drawing/2014/main" id="{431B34E0-E662-7BCC-D053-6BD8DD792EFD}"/>
              </a:ext>
            </a:extLst>
          </p:cNvPr>
          <p:cNvPicPr>
            <a:picLocks noChangeAspect="1"/>
          </p:cNvPicPr>
          <p:nvPr/>
        </p:nvPicPr>
        <p:blipFill>
          <a:blip r:embed="rId3"/>
          <a:stretch>
            <a:fillRect/>
          </a:stretch>
        </p:blipFill>
        <p:spPr>
          <a:xfrm>
            <a:off x="745132" y="645106"/>
            <a:ext cx="5247747" cy="5247747"/>
          </a:xfrm>
          <a:prstGeom prst="rect">
            <a:avLst/>
          </a:prstGeom>
        </p:spPr>
      </p:pic>
      <p:sp>
        <p:nvSpPr>
          <p:cNvPr id="3" name="Content Placeholder 2">
            <a:extLst>
              <a:ext uri="{FF2B5EF4-FFF2-40B4-BE49-F238E27FC236}">
                <a16:creationId xmlns:a16="http://schemas.microsoft.com/office/drawing/2014/main" id="{8AF71400-8FE7-654E-9312-6D9E380B2DB9}"/>
              </a:ext>
            </a:extLst>
          </p:cNvPr>
          <p:cNvSpPr>
            <a:spLocks noGrp="1"/>
          </p:cNvSpPr>
          <p:nvPr>
            <p:ph idx="1"/>
          </p:nvPr>
        </p:nvSpPr>
        <p:spPr>
          <a:xfrm>
            <a:off x="6400800" y="2011680"/>
            <a:ext cx="5142271" cy="3864732"/>
          </a:xfrm>
        </p:spPr>
        <p:txBody>
          <a:bodyPr>
            <a:normAutofit/>
          </a:bodyPr>
          <a:lstStyle/>
          <a:p>
            <a:r>
              <a:rPr lang="en-US" sz="3200" dirty="0"/>
              <a:t>Look at an onion root under the microscope &amp; identify cell stages</a:t>
            </a:r>
          </a:p>
          <a:p>
            <a:endParaRPr lang="en-US" sz="3200" dirty="0"/>
          </a:p>
          <a:p>
            <a:r>
              <a:rPr lang="en-US" sz="3200" dirty="0"/>
              <a:t>Use a card simulation to determine the percent of time spent in each stage </a:t>
            </a:r>
          </a:p>
        </p:txBody>
      </p:sp>
    </p:spTree>
    <p:extLst>
      <p:ext uri="{BB962C8B-B14F-4D97-AF65-F5344CB8AC3E}">
        <p14:creationId xmlns:p14="http://schemas.microsoft.com/office/powerpoint/2010/main" val="329344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0C17B1C7-ECE2-438C-BCDC-9C19796E37DA}"/>
              </a:ext>
            </a:extLst>
          </p:cNvPr>
          <p:cNvSpPr txBox="1">
            <a:spLocks noChangeArrowheads="1"/>
          </p:cNvSpPr>
          <p:nvPr/>
        </p:nvSpPr>
        <p:spPr>
          <a:xfrm rot="16200000">
            <a:off x="-2621796" y="2941556"/>
            <a:ext cx="6491223" cy="993631"/>
          </a:xfrm>
          <a:prstGeom prst="rect">
            <a:avLst/>
          </a:prstGeom>
        </p:spPr>
        <p:txBody>
          <a:bodyPr vert="horz" lIns="79490" tIns="39745" rIns="79490" bIns="39745"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defTabSz="794883">
              <a:defRPr/>
            </a:pPr>
            <a:r>
              <a:rPr lang="en-US" sz="3825" spc="-104" dirty="0">
                <a:solidFill>
                  <a:schemeClr val="accent5"/>
                </a:solidFill>
                <a:latin typeface="Calibri Light" panose="020F0302020204030204"/>
              </a:rPr>
              <a:t>Today’s Roadmap and Tips</a:t>
            </a:r>
          </a:p>
        </p:txBody>
      </p:sp>
      <p:sp>
        <p:nvSpPr>
          <p:cNvPr id="12" name="TextBox 11">
            <a:extLst>
              <a:ext uri="{FF2B5EF4-FFF2-40B4-BE49-F238E27FC236}">
                <a16:creationId xmlns:a16="http://schemas.microsoft.com/office/drawing/2014/main" id="{221E7712-1F35-4E82-A73D-22752EAFB3E1}"/>
              </a:ext>
            </a:extLst>
          </p:cNvPr>
          <p:cNvSpPr txBox="1"/>
          <p:nvPr/>
        </p:nvSpPr>
        <p:spPr>
          <a:xfrm>
            <a:off x="1196832" y="192761"/>
            <a:ext cx="10759641" cy="4793492"/>
          </a:xfrm>
          <a:prstGeom prst="rect">
            <a:avLst/>
          </a:prstGeom>
          <a:noFill/>
        </p:spPr>
        <p:txBody>
          <a:bodyPr wrap="square">
            <a:spAutoFit/>
          </a:bodyPr>
          <a:lstStyle/>
          <a:p>
            <a:pPr defTabSz="397442">
              <a:defRPr/>
            </a:pPr>
            <a:r>
              <a:rPr lang="en-US" sz="2182" b="1" dirty="0">
                <a:solidFill>
                  <a:schemeClr val="accent5"/>
                </a:solidFill>
                <a:latin typeface="Calibri Light" panose="020F0302020204030204"/>
              </a:rPr>
              <a:t>Part I: PCR</a:t>
            </a:r>
            <a:endParaRPr lang="en-US" sz="2182" dirty="0">
              <a:solidFill>
                <a:prstClr val="black"/>
              </a:solidFill>
              <a:latin typeface="Calibri Light" panose="020F0302020204030204"/>
            </a:endParaRPr>
          </a:p>
          <a:p>
            <a:pPr marL="298082" indent="-298082" defTabSz="397442">
              <a:buFont typeface="Arial" panose="020B0604020202020204" pitchFamily="34" charset="0"/>
              <a:buChar char="•"/>
              <a:defRPr/>
            </a:pPr>
            <a:r>
              <a:rPr lang="en-US" sz="2182" dirty="0">
                <a:solidFill>
                  <a:prstClr val="black"/>
                </a:solidFill>
                <a:latin typeface="Calibri Light" panose="020F0302020204030204"/>
              </a:rPr>
              <a:t>Page 41 #3: to get 21 µl, pipette 10.5 µl twice so you don’t have to change pipette setting</a:t>
            </a:r>
          </a:p>
          <a:p>
            <a:pPr marL="755282" lvl="1" indent="-298082" defTabSz="397442">
              <a:buFont typeface="Arial" panose="020B0604020202020204" pitchFamily="34" charset="0"/>
              <a:buChar char="•"/>
              <a:defRPr/>
            </a:pPr>
            <a:r>
              <a:rPr lang="en-US" sz="2182" dirty="0">
                <a:solidFill>
                  <a:prstClr val="black"/>
                </a:solidFill>
                <a:latin typeface="Calibri Light" panose="020F0302020204030204"/>
              </a:rPr>
              <a:t>If you think you don’t have enough MM, try spinning down the tube </a:t>
            </a:r>
          </a:p>
          <a:p>
            <a:pPr marL="298082" indent="-298082" defTabSz="397442">
              <a:buFont typeface="Arial" panose="020B0604020202020204" pitchFamily="34" charset="0"/>
              <a:buChar char="•"/>
              <a:defRPr/>
            </a:pPr>
            <a:r>
              <a:rPr lang="en-US" sz="2182" dirty="0">
                <a:solidFill>
                  <a:prstClr val="black"/>
                </a:solidFill>
                <a:latin typeface="Calibri Light" panose="020F0302020204030204"/>
              </a:rPr>
              <a:t>Remember pipette skills! Press down slowly to first stop, place tip into solution, release slowly. Move tip to new solution, press down to second stop to eject fluid. </a:t>
            </a:r>
          </a:p>
          <a:p>
            <a:pPr marL="755282" lvl="1" indent="-298082" defTabSz="397442">
              <a:buFont typeface="Arial" panose="020B0604020202020204" pitchFamily="34" charset="0"/>
              <a:buChar char="•"/>
              <a:defRPr/>
            </a:pPr>
            <a:r>
              <a:rPr lang="en-US" sz="2182" dirty="0">
                <a:solidFill>
                  <a:prstClr val="black"/>
                </a:solidFill>
                <a:latin typeface="Calibri Light" panose="020F0302020204030204"/>
              </a:rPr>
              <a:t>At volumes this small, pressing into that first stop even slightly can have big effects!</a:t>
            </a:r>
          </a:p>
          <a:p>
            <a:pPr marL="298082" indent="-298082" defTabSz="397442">
              <a:buFont typeface="Arial" panose="020B0604020202020204" pitchFamily="34" charset="0"/>
              <a:buChar char="•"/>
              <a:defRPr/>
            </a:pPr>
            <a:r>
              <a:rPr lang="en-US" sz="2182" dirty="0">
                <a:solidFill>
                  <a:prstClr val="black"/>
                </a:solidFill>
                <a:latin typeface="Calibri Light" panose="020F0302020204030204"/>
              </a:rPr>
              <a:t>Get DNA and Master Mix from TA</a:t>
            </a:r>
          </a:p>
          <a:p>
            <a:pPr marL="298082" indent="-298082" defTabSz="397442">
              <a:buFont typeface="Arial" panose="020B0604020202020204" pitchFamily="34" charset="0"/>
              <a:buChar char="•"/>
              <a:defRPr/>
            </a:pPr>
            <a:endParaRPr lang="en-US" sz="2182" dirty="0">
              <a:solidFill>
                <a:prstClr val="black"/>
              </a:solidFill>
              <a:latin typeface="Calibri Light" panose="020F0302020204030204"/>
            </a:endParaRPr>
          </a:p>
          <a:p>
            <a:pPr defTabSz="397442">
              <a:defRPr/>
            </a:pPr>
            <a:r>
              <a:rPr lang="en-US" sz="2182" b="1" dirty="0">
                <a:solidFill>
                  <a:schemeClr val="accent5"/>
                </a:solidFill>
                <a:latin typeface="Calibri Light" panose="020F0302020204030204"/>
              </a:rPr>
              <a:t>Part II: Cell cycle</a:t>
            </a:r>
          </a:p>
          <a:p>
            <a:pPr marL="298082" indent="-298082" defTabSz="397442">
              <a:buFont typeface="Arial" panose="020B0604020202020204" pitchFamily="34" charset="0"/>
              <a:buChar char="•"/>
              <a:defRPr/>
            </a:pPr>
            <a:r>
              <a:rPr lang="en-US" sz="2182" dirty="0">
                <a:solidFill>
                  <a:prstClr val="black"/>
                </a:solidFill>
                <a:latin typeface="Calibri Light" panose="020F0302020204030204"/>
              </a:rPr>
              <a:t>% of time can be determined by the # of cells in a stage / total cells (cards)</a:t>
            </a:r>
          </a:p>
          <a:p>
            <a:pPr marL="298082" indent="-298082" defTabSz="397442">
              <a:buFont typeface="Arial" panose="020B0604020202020204" pitchFamily="34" charset="0"/>
              <a:buChar char="•"/>
              <a:defRPr/>
            </a:pPr>
            <a:endParaRPr lang="en-US" sz="2182" dirty="0">
              <a:solidFill>
                <a:prstClr val="black"/>
              </a:solidFill>
              <a:latin typeface="Calibri Light" panose="020F0302020204030204"/>
            </a:endParaRPr>
          </a:p>
          <a:p>
            <a:pPr defTabSz="397442">
              <a:defRPr/>
            </a:pPr>
            <a:r>
              <a:rPr lang="en-US" sz="2182" b="1" dirty="0">
                <a:solidFill>
                  <a:schemeClr val="accent5"/>
                </a:solidFill>
                <a:latin typeface="Calibri Light" panose="020F0302020204030204"/>
              </a:rPr>
              <a:t>Clean</a:t>
            </a:r>
          </a:p>
          <a:p>
            <a:pPr marL="397442" lvl="1" indent="-397442" defTabSz="397442">
              <a:buFont typeface="Arial" panose="020B0604020202020204" pitchFamily="34" charset="0"/>
              <a:buChar char="•"/>
              <a:defRPr/>
            </a:pPr>
            <a:r>
              <a:rPr lang="en-US" sz="2182" dirty="0">
                <a:solidFill>
                  <a:prstClr val="black"/>
                </a:solidFill>
                <a:latin typeface="Calibri Light" panose="020F0302020204030204"/>
              </a:rPr>
              <a:t>Used MM and tubes with DNA samples → garbage</a:t>
            </a:r>
          </a:p>
          <a:p>
            <a:pPr marL="397442" lvl="1" indent="-397442" defTabSz="397442">
              <a:buFont typeface="Arial" panose="020B0604020202020204" pitchFamily="34" charset="0"/>
              <a:buChar char="•"/>
              <a:defRPr/>
            </a:pPr>
            <a:r>
              <a:rPr lang="en-US" sz="2182" dirty="0">
                <a:solidFill>
                  <a:prstClr val="black"/>
                </a:solidFill>
                <a:latin typeface="Calibri Light" panose="020F0302020204030204"/>
              </a:rPr>
              <a:t>Organize group stations, make sure nothing was left on counters</a:t>
            </a:r>
          </a:p>
        </p:txBody>
      </p:sp>
    </p:spTree>
    <p:extLst>
      <p:ext uri="{BB962C8B-B14F-4D97-AF65-F5344CB8AC3E}">
        <p14:creationId xmlns:p14="http://schemas.microsoft.com/office/powerpoint/2010/main" val="233590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9746-6706-998F-2C55-C4C51F97C72B}"/>
              </a:ext>
            </a:extLst>
          </p:cNvPr>
          <p:cNvSpPr>
            <a:spLocks noGrp="1"/>
          </p:cNvSpPr>
          <p:nvPr>
            <p:ph type="title"/>
          </p:nvPr>
        </p:nvSpPr>
        <p:spPr/>
        <p:txBody>
          <a:bodyPr/>
          <a:lstStyle/>
          <a:p>
            <a:r>
              <a:rPr lang="en-US" dirty="0"/>
              <a:t>Extra slides about sci comm project </a:t>
            </a:r>
          </a:p>
        </p:txBody>
      </p:sp>
      <p:sp>
        <p:nvSpPr>
          <p:cNvPr id="3" name="Content Placeholder 2">
            <a:extLst>
              <a:ext uri="{FF2B5EF4-FFF2-40B4-BE49-F238E27FC236}">
                <a16:creationId xmlns:a16="http://schemas.microsoft.com/office/drawing/2014/main" id="{D190DA10-387F-7B52-4FA5-24176966C0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747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C22F-C806-735A-22CC-A55EE0A1F9B9}"/>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682082" y="1468786"/>
            <a:ext cx="10515600" cy="4753110"/>
          </a:xfrm>
        </p:spPr>
        <p:txBody>
          <a:bodyPr>
            <a:normAutofit fontScale="85000" lnSpcReduction="10000"/>
          </a:bodyPr>
          <a:lstStyle/>
          <a:p>
            <a:pPr marL="0" indent="0">
              <a:buNone/>
            </a:pPr>
            <a:r>
              <a:rPr lang="en-US" sz="3900" u="sng" dirty="0"/>
              <a:t>Target audience</a:t>
            </a:r>
          </a:p>
          <a:p>
            <a:r>
              <a:rPr lang="en-US" sz="3900" dirty="0"/>
              <a:t>General public (non-STEM educated)</a:t>
            </a:r>
          </a:p>
          <a:p>
            <a:endParaRPr lang="en-US" sz="3900" dirty="0"/>
          </a:p>
          <a:p>
            <a:pPr marL="0" indent="0">
              <a:buNone/>
            </a:pPr>
            <a:r>
              <a:rPr lang="en-US" sz="3900" u="sng" dirty="0"/>
              <a:t>Citations</a:t>
            </a:r>
          </a:p>
          <a:p>
            <a:r>
              <a:rPr lang="en-US" sz="3900" i="1" dirty="0"/>
              <a:t>Minimum</a:t>
            </a:r>
            <a:r>
              <a:rPr lang="en-US" sz="3900" dirty="0"/>
              <a:t> of 3 </a:t>
            </a:r>
            <a:r>
              <a:rPr lang="en-US" sz="3900" b="1" dirty="0"/>
              <a:t>peer reviewed primary research </a:t>
            </a:r>
            <a:r>
              <a:rPr lang="en-US" sz="3900" dirty="0"/>
              <a:t>sources</a:t>
            </a:r>
          </a:p>
          <a:p>
            <a:pPr marL="238125" indent="-209550">
              <a:buFont typeface="Arial" panose="020B0604020202020204" pitchFamily="34" charset="0"/>
              <a:buChar char="•"/>
            </a:pPr>
            <a:r>
              <a:rPr lang="en-US" sz="3900" dirty="0"/>
              <a:t>ESA Frontiers in Ecology and Evolution citation style</a:t>
            </a:r>
          </a:p>
          <a:p>
            <a:pPr marL="238125" indent="-209550">
              <a:buFont typeface="Arial" panose="020B0604020202020204" pitchFamily="34" charset="0"/>
              <a:buChar char="•"/>
            </a:pPr>
            <a:r>
              <a:rPr lang="en-US" sz="3900" dirty="0"/>
              <a:t>Must cite any sources or images used in a citations section</a:t>
            </a:r>
          </a:p>
          <a:p>
            <a:pPr marL="238125" indent="-209550">
              <a:buFont typeface="Arial" panose="020B0604020202020204" pitchFamily="34" charset="0"/>
              <a:buChar char="•"/>
            </a:pPr>
            <a:r>
              <a:rPr lang="en-US" sz="3900" dirty="0"/>
              <a:t>Modules &gt; lab materials and other useful things&gt; Bryan’s citation guide</a:t>
            </a:r>
          </a:p>
          <a:p>
            <a:pPr marL="0" indent="0">
              <a:buNone/>
            </a:pPr>
            <a:endParaRPr lang="en-US" dirty="0"/>
          </a:p>
        </p:txBody>
      </p:sp>
    </p:spTree>
    <p:extLst>
      <p:ext uri="{BB962C8B-B14F-4D97-AF65-F5344CB8AC3E}">
        <p14:creationId xmlns:p14="http://schemas.microsoft.com/office/powerpoint/2010/main" val="208331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58" y="361713"/>
            <a:ext cx="4539957" cy="923902"/>
          </a:xfrm>
        </p:spPr>
        <p:txBody>
          <a:bodyPr>
            <a:normAutofit/>
          </a:bodyPr>
          <a:lstStyle/>
          <a:p>
            <a:r>
              <a:rPr lang="en-US" dirty="0"/>
              <a:t>Lab roadmap </a:t>
            </a:r>
          </a:p>
        </p:txBody>
      </p:sp>
      <p:sp>
        <p:nvSpPr>
          <p:cNvPr id="3" name="Content Placeholder 2"/>
          <p:cNvSpPr>
            <a:spLocks noGrp="1"/>
          </p:cNvSpPr>
          <p:nvPr>
            <p:ph idx="1"/>
          </p:nvPr>
        </p:nvSpPr>
        <p:spPr>
          <a:xfrm>
            <a:off x="440873" y="1286632"/>
            <a:ext cx="8599217" cy="5360691"/>
          </a:xfrm>
        </p:spPr>
        <p:txBody>
          <a:bodyPr>
            <a:normAutofit fontScale="92500" lnSpcReduction="10000"/>
          </a:bodyPr>
          <a:lstStyle/>
          <a:p>
            <a:pPr marL="0" indent="0">
              <a:spcBef>
                <a:spcPts val="0"/>
              </a:spcBef>
              <a:buNone/>
            </a:pPr>
            <a:r>
              <a:rPr lang="en-US" sz="3273" dirty="0">
                <a:solidFill>
                  <a:schemeClr val="accent5"/>
                </a:solidFill>
                <a:latin typeface="Copperplate Gothic Light" panose="020E0507020206020404" pitchFamily="34" charset="0"/>
              </a:rPr>
              <a:t>YOU ARE HERE:</a:t>
            </a:r>
          </a:p>
          <a:p>
            <a:pPr marL="0" indent="0">
              <a:spcBef>
                <a:spcPts val="0"/>
              </a:spcBef>
              <a:buNone/>
            </a:pPr>
            <a:r>
              <a:rPr lang="en-US" sz="3273" dirty="0">
                <a:solidFill>
                  <a:schemeClr val="tx1"/>
                </a:solidFill>
              </a:rPr>
              <a:t>Data collection + DNA extraction</a:t>
            </a:r>
            <a:br>
              <a:rPr lang="en-US" sz="3273" dirty="0">
                <a:solidFill>
                  <a:schemeClr val="accent4"/>
                </a:solidFill>
              </a:rPr>
            </a:br>
            <a:br>
              <a:rPr lang="en-US" sz="3273" dirty="0">
                <a:solidFill>
                  <a:schemeClr val="accent4"/>
                </a:solidFill>
              </a:rPr>
            </a:br>
            <a:r>
              <a:rPr lang="en-US" sz="3200" dirty="0">
                <a:solidFill>
                  <a:schemeClr val="accent5"/>
                </a:solidFill>
              </a:rPr>
              <a:t>DUE TODAY</a:t>
            </a:r>
          </a:p>
          <a:p>
            <a:pPr marL="0" indent="0">
              <a:spcBef>
                <a:spcPts val="0"/>
              </a:spcBef>
              <a:buNone/>
            </a:pPr>
            <a:r>
              <a:rPr lang="en-US" sz="3273" dirty="0">
                <a:solidFill>
                  <a:schemeClr val="tx1"/>
                </a:solidFill>
              </a:rPr>
              <a:t>Lab 5 prelab</a:t>
            </a:r>
            <a:br>
              <a:rPr lang="en-US" sz="3273" dirty="0">
                <a:solidFill>
                  <a:schemeClr val="accent1"/>
                </a:solidFill>
              </a:rPr>
            </a:br>
            <a:endParaRPr lang="en-US" sz="3273" dirty="0">
              <a:solidFill>
                <a:schemeClr val="accent4"/>
              </a:solidFill>
            </a:endParaRPr>
          </a:p>
          <a:p>
            <a:pPr marL="0" indent="0">
              <a:spcBef>
                <a:spcPts val="0"/>
              </a:spcBef>
              <a:buNone/>
            </a:pPr>
            <a:r>
              <a:rPr lang="en-US" sz="3200" dirty="0">
                <a:solidFill>
                  <a:schemeClr val="accent5"/>
                </a:solidFill>
              </a:rPr>
              <a:t>DUE NEXT WEEK</a:t>
            </a:r>
          </a:p>
          <a:p>
            <a:pPr marL="0" indent="0">
              <a:spcBef>
                <a:spcPts val="0"/>
              </a:spcBef>
              <a:buNone/>
            </a:pPr>
            <a:r>
              <a:rPr lang="en-US" sz="3273" dirty="0">
                <a:solidFill>
                  <a:schemeClr val="tx1"/>
                </a:solidFill>
              </a:rPr>
              <a:t>Lab 6 prelab</a:t>
            </a:r>
          </a:p>
          <a:p>
            <a:pPr marL="0" indent="0">
              <a:spcBef>
                <a:spcPts val="0"/>
              </a:spcBef>
              <a:buNone/>
            </a:pPr>
            <a:endParaRPr lang="en-US" sz="3273" dirty="0">
              <a:solidFill>
                <a:schemeClr val="tx1"/>
              </a:solidFill>
            </a:endParaRPr>
          </a:p>
          <a:p>
            <a:pPr marL="0" indent="0">
              <a:spcBef>
                <a:spcPts val="0"/>
              </a:spcBef>
              <a:buNone/>
            </a:pPr>
            <a:r>
              <a:rPr lang="en-US" sz="3200" dirty="0">
                <a:solidFill>
                  <a:schemeClr val="accent5"/>
                </a:solidFill>
              </a:rPr>
              <a:t>DUE WEEK 7</a:t>
            </a:r>
          </a:p>
          <a:p>
            <a:pPr marL="0" indent="0">
              <a:spcBef>
                <a:spcPts val="0"/>
              </a:spcBef>
              <a:buNone/>
            </a:pPr>
            <a:r>
              <a:rPr lang="en-US" sz="2800" dirty="0">
                <a:solidFill>
                  <a:schemeClr val="tx1"/>
                </a:solidFill>
              </a:rPr>
              <a:t>Pre-lab 6</a:t>
            </a:r>
          </a:p>
          <a:p>
            <a:pPr marL="0" indent="0">
              <a:spcBef>
                <a:spcPts val="0"/>
              </a:spcBef>
              <a:buNone/>
            </a:pPr>
            <a:r>
              <a:rPr lang="en-US" sz="2800" dirty="0">
                <a:solidFill>
                  <a:schemeClr val="tx1"/>
                </a:solidFill>
              </a:rPr>
              <a:t>Skills demos (make an appointment to complete these) </a:t>
            </a:r>
          </a:p>
          <a:p>
            <a:pPr marL="0" indent="0">
              <a:spcBef>
                <a:spcPts val="0"/>
              </a:spcBef>
              <a:buNone/>
            </a:pPr>
            <a:endParaRPr lang="en-US" sz="2800" dirty="0">
              <a:solidFill>
                <a:schemeClr val="tx1"/>
              </a:solidFill>
            </a:endParaRPr>
          </a:p>
          <a:p>
            <a:pPr marL="0" indent="0">
              <a:spcBef>
                <a:spcPts val="0"/>
              </a:spcBef>
              <a:buNone/>
            </a:pPr>
            <a:r>
              <a:rPr lang="en-US" sz="2800" dirty="0">
                <a:solidFill>
                  <a:schemeClr val="accent5"/>
                </a:solidFill>
              </a:rPr>
              <a:t>DUE WEEK 8</a:t>
            </a:r>
            <a:endParaRPr lang="en-US" sz="2800" dirty="0">
              <a:solidFill>
                <a:schemeClr val="tx1"/>
              </a:solidFill>
            </a:endParaRPr>
          </a:p>
          <a:p>
            <a:pPr marL="0" indent="0">
              <a:spcBef>
                <a:spcPts val="0"/>
              </a:spcBef>
              <a:buNone/>
            </a:pPr>
            <a:r>
              <a:rPr lang="en-US" sz="2800" dirty="0">
                <a:solidFill>
                  <a:schemeClr val="tx1"/>
                </a:solidFill>
              </a:rPr>
              <a:t>Science communication project rough draft</a:t>
            </a:r>
          </a:p>
        </p:txBody>
      </p:sp>
    </p:spTree>
    <p:extLst>
      <p:ext uri="{BB962C8B-B14F-4D97-AF65-F5344CB8AC3E}">
        <p14:creationId xmlns:p14="http://schemas.microsoft.com/office/powerpoint/2010/main" val="1713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E8DF3F9-90DC-5829-59C8-F978BCE22404}"/>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480391" y="1430438"/>
            <a:ext cx="10909852" cy="4878681"/>
          </a:xfrm>
        </p:spPr>
        <p:txBody>
          <a:bodyPr>
            <a:normAutofit fontScale="92500" lnSpcReduction="10000"/>
          </a:bodyPr>
          <a:lstStyle/>
          <a:p>
            <a:pPr marL="0" indent="0">
              <a:buNone/>
            </a:pPr>
            <a:r>
              <a:rPr lang="en-US" sz="3200" u="sng" dirty="0"/>
              <a:t>Must address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chemeClr val="tx1"/>
                </a:solidFill>
                <a:effectLst/>
              </a:rPr>
              <a:t>A brief description of nematodes and why they are important. </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chemeClr val="tx1"/>
                </a:solidFill>
                <a:effectLst/>
              </a:rPr>
              <a:t>Your question, hypothesis, and prediction (remember what should be in these?). </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chemeClr val="tx1"/>
                </a:solidFill>
                <a:effectLst/>
              </a:rPr>
              <a:t>A basic description of your experimental design, including a clear description of what your treatment/conditions (explanatory variables). </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chemeClr val="tx1"/>
                </a:solidFill>
                <a:effectLst/>
              </a:rPr>
              <a:t>A description of your major results. </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chemeClr val="tx1"/>
                </a:solidFill>
                <a:effectLst/>
              </a:rPr>
              <a:t>A conclusion that ties your results back to your question, hypothesis, and prediction, as well as to other peer reviewed literature.  </a:t>
            </a:r>
          </a:p>
          <a:p>
            <a:pPr marL="0" indent="0">
              <a:buNone/>
            </a:pPr>
            <a:endParaRPr lang="en-US" dirty="0"/>
          </a:p>
        </p:txBody>
      </p:sp>
    </p:spTree>
    <p:extLst>
      <p:ext uri="{BB962C8B-B14F-4D97-AF65-F5344CB8AC3E}">
        <p14:creationId xmlns:p14="http://schemas.microsoft.com/office/powerpoint/2010/main" val="388300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6EADFE8-7100-6535-5C6F-19F5B3BF4DF2}"/>
              </a:ext>
            </a:extLst>
          </p:cNvPr>
          <p:cNvCxnSpPr/>
          <p:nvPr/>
        </p:nvCxnSpPr>
        <p:spPr>
          <a:xfrm>
            <a:off x="909005" y="1302880"/>
            <a:ext cx="930552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216D6B-F086-E698-2049-689360BF7E76}"/>
              </a:ext>
            </a:extLst>
          </p:cNvPr>
          <p:cNvSpPr>
            <a:spLocks noGrp="1"/>
          </p:cNvSpPr>
          <p:nvPr>
            <p:ph type="title"/>
          </p:nvPr>
        </p:nvSpPr>
        <p:spPr>
          <a:xfrm>
            <a:off x="909005" y="546430"/>
            <a:ext cx="6622535" cy="870874"/>
          </a:xfrm>
        </p:spPr>
        <p:txBody>
          <a:bodyPr vert="horz" lIns="79490" tIns="39745" rIns="79490" bIns="39745" rtlCol="0" anchor="b">
            <a:normAutofit/>
          </a:bodyPr>
          <a:lstStyle/>
          <a:p>
            <a:r>
              <a:rPr lang="en-US" sz="4267" b="1" dirty="0">
                <a:solidFill>
                  <a:schemeClr val="tx1"/>
                </a:solidFill>
              </a:rPr>
              <a:t>Term Project</a:t>
            </a:r>
            <a:r>
              <a:rPr lang="en-US" sz="4267" dirty="0">
                <a:solidFill>
                  <a:schemeClr val="tx1"/>
                </a:solidFill>
              </a:rPr>
              <a:t> </a:t>
            </a:r>
            <a:r>
              <a:rPr lang="en-US" sz="3911" dirty="0">
                <a:solidFill>
                  <a:schemeClr val="accent1"/>
                </a:solidFill>
              </a:rPr>
              <a:t>(individual)</a:t>
            </a:r>
            <a:endParaRPr lang="en-US" sz="4694" b="1" dirty="0">
              <a:solidFill>
                <a:schemeClr val="accent1"/>
              </a:solidFill>
            </a:endParaRPr>
          </a:p>
        </p:txBody>
      </p:sp>
      <p:sp>
        <p:nvSpPr>
          <p:cNvPr id="7" name="TextBox 6">
            <a:extLst>
              <a:ext uri="{FF2B5EF4-FFF2-40B4-BE49-F238E27FC236}">
                <a16:creationId xmlns:a16="http://schemas.microsoft.com/office/drawing/2014/main" id="{6FD2F2BD-AAEF-2E59-5F9C-BF5F2596B14E}"/>
              </a:ext>
            </a:extLst>
          </p:cNvPr>
          <p:cNvSpPr txBox="1"/>
          <p:nvPr/>
        </p:nvSpPr>
        <p:spPr>
          <a:xfrm>
            <a:off x="904068" y="1417304"/>
            <a:ext cx="6148613" cy="4708661"/>
          </a:xfrm>
          <a:prstGeom prst="rect">
            <a:avLst/>
          </a:prstGeom>
          <a:noFill/>
        </p:spPr>
        <p:txBody>
          <a:bodyPr wrap="square" rtlCol="0">
            <a:spAutoFit/>
          </a:bodyPr>
          <a:lstStyle/>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Digital Media</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Short video</a:t>
            </a:r>
          </a:p>
          <a:p>
            <a:pPr marL="1246876" lvl="3" indent="-311719" defTabSz="311719">
              <a:buFont typeface="Arial" panose="020B0604020202020204" pitchFamily="34" charset="0"/>
              <a:buChar char="•"/>
            </a:pPr>
            <a:r>
              <a:rPr lang="en-US" sz="2727" dirty="0">
                <a:solidFill>
                  <a:prstClr val="black"/>
                </a:solidFill>
                <a:latin typeface="Calibri Light" panose="020F0302020204030204"/>
              </a:rPr>
              <a:t>Animation</a:t>
            </a:r>
          </a:p>
          <a:p>
            <a:pPr marL="1246876" lvl="3" indent="-311719" defTabSz="311719">
              <a:buFont typeface="Arial" panose="020B0604020202020204" pitchFamily="34" charset="0"/>
              <a:buChar char="•"/>
            </a:pPr>
            <a:r>
              <a:rPr lang="en-US" sz="2727" dirty="0">
                <a:solidFill>
                  <a:prstClr val="black"/>
                </a:solidFill>
                <a:latin typeface="Calibri Light" panose="020F0302020204030204"/>
              </a:rPr>
              <a:t>‘TikTok’ style </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Webpage</a:t>
            </a:r>
          </a:p>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Illustrated submission</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Pamphlet</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Graphic Novel</a:t>
            </a:r>
          </a:p>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Other audio/visual</a:t>
            </a:r>
          </a:p>
          <a:p>
            <a:pPr marL="935157" lvl="2" indent="-311719" defTabSz="311719">
              <a:buFont typeface="Arial" panose="020B0604020202020204" pitchFamily="34" charset="0"/>
              <a:buChar char="•"/>
            </a:pPr>
            <a:r>
              <a:rPr lang="en-US" sz="2727" dirty="0">
                <a:solidFill>
                  <a:prstClr val="black"/>
                </a:solidFill>
                <a:latin typeface="Calibri Light" panose="020F0302020204030204"/>
              </a:rPr>
              <a:t>Song</a:t>
            </a:r>
          </a:p>
          <a:p>
            <a:pPr marL="935157" lvl="2" indent="-311719" defTabSz="311719">
              <a:buFont typeface="Arial" panose="020B0604020202020204" pitchFamily="34" charset="0"/>
              <a:buChar char="•"/>
            </a:pPr>
            <a:r>
              <a:rPr lang="en-US" sz="2727" dirty="0">
                <a:solidFill>
                  <a:prstClr val="black"/>
                </a:solidFill>
                <a:latin typeface="Calibri Light" panose="020F0302020204030204"/>
              </a:rPr>
              <a:t>Art</a:t>
            </a:r>
          </a:p>
        </p:txBody>
      </p:sp>
      <p:pic>
        <p:nvPicPr>
          <p:cNvPr id="1026" name="Picture 2" descr="Image">
            <a:extLst>
              <a:ext uri="{FF2B5EF4-FFF2-40B4-BE49-F238E27FC236}">
                <a16:creationId xmlns:a16="http://schemas.microsoft.com/office/drawing/2014/main" id="{CE6FE334-5225-9BDA-466C-FBECB08D49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5"/>
          <a:stretch/>
        </p:blipFill>
        <p:spPr bwMode="auto">
          <a:xfrm>
            <a:off x="6117516" y="752514"/>
            <a:ext cx="5438513" cy="537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31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6EADFE8-7100-6535-5C6F-19F5B3BF4DF2}"/>
              </a:ext>
            </a:extLst>
          </p:cNvPr>
          <p:cNvCxnSpPr/>
          <p:nvPr/>
        </p:nvCxnSpPr>
        <p:spPr>
          <a:xfrm>
            <a:off x="909005" y="1302880"/>
            <a:ext cx="930552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216D6B-F086-E698-2049-689360BF7E76}"/>
              </a:ext>
            </a:extLst>
          </p:cNvPr>
          <p:cNvSpPr>
            <a:spLocks noGrp="1"/>
          </p:cNvSpPr>
          <p:nvPr>
            <p:ph type="title"/>
          </p:nvPr>
        </p:nvSpPr>
        <p:spPr>
          <a:xfrm>
            <a:off x="909005" y="546430"/>
            <a:ext cx="6622535" cy="870874"/>
          </a:xfrm>
        </p:spPr>
        <p:txBody>
          <a:bodyPr vert="horz" lIns="79490" tIns="39745" rIns="79490" bIns="39745" rtlCol="0" anchor="b">
            <a:normAutofit/>
          </a:bodyPr>
          <a:lstStyle/>
          <a:p>
            <a:r>
              <a:rPr lang="en-US" sz="4267" b="1" dirty="0">
                <a:solidFill>
                  <a:schemeClr val="tx1"/>
                </a:solidFill>
              </a:rPr>
              <a:t>Term Project</a:t>
            </a:r>
            <a:r>
              <a:rPr lang="en-US" sz="4267" dirty="0">
                <a:solidFill>
                  <a:schemeClr val="tx1"/>
                </a:solidFill>
              </a:rPr>
              <a:t> </a:t>
            </a:r>
            <a:r>
              <a:rPr lang="en-US" sz="3911" dirty="0">
                <a:solidFill>
                  <a:schemeClr val="accent1"/>
                </a:solidFill>
              </a:rPr>
              <a:t>(individual)</a:t>
            </a:r>
            <a:endParaRPr lang="en-US" sz="4694" b="1" dirty="0">
              <a:solidFill>
                <a:schemeClr val="accent1"/>
              </a:solidFill>
            </a:endParaRPr>
          </a:p>
        </p:txBody>
      </p:sp>
      <p:sp>
        <p:nvSpPr>
          <p:cNvPr id="7" name="TextBox 6">
            <a:extLst>
              <a:ext uri="{FF2B5EF4-FFF2-40B4-BE49-F238E27FC236}">
                <a16:creationId xmlns:a16="http://schemas.microsoft.com/office/drawing/2014/main" id="{6FD2F2BD-AAEF-2E59-5F9C-BF5F2596B14E}"/>
              </a:ext>
            </a:extLst>
          </p:cNvPr>
          <p:cNvSpPr txBox="1"/>
          <p:nvPr/>
        </p:nvSpPr>
        <p:spPr>
          <a:xfrm>
            <a:off x="904068" y="1417304"/>
            <a:ext cx="6148613" cy="4708661"/>
          </a:xfrm>
          <a:prstGeom prst="rect">
            <a:avLst/>
          </a:prstGeom>
          <a:noFill/>
        </p:spPr>
        <p:txBody>
          <a:bodyPr wrap="square" rtlCol="0">
            <a:spAutoFit/>
          </a:bodyPr>
          <a:lstStyle/>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Digital Media</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Short video</a:t>
            </a:r>
          </a:p>
          <a:p>
            <a:pPr marL="1246876" lvl="3" indent="-311719" defTabSz="311719">
              <a:buFont typeface="Arial" panose="020B0604020202020204" pitchFamily="34" charset="0"/>
              <a:buChar char="•"/>
            </a:pPr>
            <a:r>
              <a:rPr lang="en-US" sz="2727" dirty="0">
                <a:solidFill>
                  <a:prstClr val="black"/>
                </a:solidFill>
                <a:latin typeface="Calibri Light" panose="020F0302020204030204"/>
              </a:rPr>
              <a:t>Animation</a:t>
            </a:r>
          </a:p>
          <a:p>
            <a:pPr marL="1246876" lvl="3" indent="-311719" defTabSz="311719">
              <a:buFont typeface="Arial" panose="020B0604020202020204" pitchFamily="34" charset="0"/>
              <a:buChar char="•"/>
            </a:pPr>
            <a:r>
              <a:rPr lang="en-US" sz="2727" dirty="0">
                <a:solidFill>
                  <a:prstClr val="black"/>
                </a:solidFill>
                <a:latin typeface="Calibri Light" panose="020F0302020204030204"/>
              </a:rPr>
              <a:t>‘TikTok’ style </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Webpage</a:t>
            </a:r>
          </a:p>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Illustrated submission</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Pamphlet</a:t>
            </a:r>
          </a:p>
          <a:p>
            <a:pPr marL="935157" lvl="2" indent="-311719" defTabSz="311719">
              <a:buFont typeface="Arial" panose="020B0604020202020204" pitchFamily="34" charset="0"/>
              <a:buChar char="•"/>
            </a:pPr>
            <a:r>
              <a:rPr lang="en-US" sz="2727" b="1" dirty="0">
                <a:solidFill>
                  <a:prstClr val="black"/>
                </a:solidFill>
                <a:latin typeface="Calibri Light" panose="020F0302020204030204"/>
              </a:rPr>
              <a:t>Graphic Novel</a:t>
            </a:r>
          </a:p>
          <a:p>
            <a:pPr marL="623438" lvl="1" indent="-311719" defTabSz="311719">
              <a:buFont typeface="Arial" panose="020B0604020202020204" pitchFamily="34" charset="0"/>
              <a:buChar char="•"/>
            </a:pPr>
            <a:r>
              <a:rPr lang="en-US" sz="2727" b="1" dirty="0">
                <a:solidFill>
                  <a:prstClr val="black"/>
                </a:solidFill>
                <a:latin typeface="Calibri Light" panose="020F0302020204030204"/>
              </a:rPr>
              <a:t>Other audio/visual</a:t>
            </a:r>
          </a:p>
          <a:p>
            <a:pPr marL="935157" lvl="2" indent="-311719" defTabSz="311719">
              <a:buFont typeface="Arial" panose="020B0604020202020204" pitchFamily="34" charset="0"/>
              <a:buChar char="•"/>
            </a:pPr>
            <a:r>
              <a:rPr lang="en-US" sz="2727" dirty="0">
                <a:solidFill>
                  <a:prstClr val="black"/>
                </a:solidFill>
                <a:latin typeface="Calibri Light" panose="020F0302020204030204"/>
              </a:rPr>
              <a:t>Song</a:t>
            </a:r>
          </a:p>
          <a:p>
            <a:pPr marL="935157" lvl="2" indent="-311719" defTabSz="311719">
              <a:buFont typeface="Arial" panose="020B0604020202020204" pitchFamily="34" charset="0"/>
              <a:buChar char="•"/>
            </a:pPr>
            <a:r>
              <a:rPr lang="en-US" sz="2727" dirty="0">
                <a:solidFill>
                  <a:prstClr val="black"/>
                </a:solidFill>
                <a:latin typeface="Calibri Light" panose="020F0302020204030204"/>
              </a:rPr>
              <a:t>Art</a:t>
            </a:r>
          </a:p>
        </p:txBody>
      </p:sp>
      <p:pic>
        <p:nvPicPr>
          <p:cNvPr id="1026" name="Picture 2" descr="Image">
            <a:extLst>
              <a:ext uri="{FF2B5EF4-FFF2-40B4-BE49-F238E27FC236}">
                <a16:creationId xmlns:a16="http://schemas.microsoft.com/office/drawing/2014/main" id="{CE6FE334-5225-9BDA-466C-FBECB08D49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5"/>
          <a:stretch/>
        </p:blipFill>
        <p:spPr bwMode="auto">
          <a:xfrm>
            <a:off x="6117516" y="752514"/>
            <a:ext cx="5438513" cy="53734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671987C-9618-8A00-A984-0ED7DA942131}"/>
              </a:ext>
            </a:extLst>
          </p:cNvPr>
          <p:cNvSpPr/>
          <p:nvPr/>
        </p:nvSpPr>
        <p:spPr>
          <a:xfrm>
            <a:off x="635971" y="4576331"/>
            <a:ext cx="4066162" cy="16640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34E7E61-2336-F2D7-9A90-AF5CF332CDC9}"/>
              </a:ext>
            </a:extLst>
          </p:cNvPr>
          <p:cNvGrpSpPr/>
          <p:nvPr/>
        </p:nvGrpSpPr>
        <p:grpSpPr>
          <a:xfrm>
            <a:off x="3537077" y="1990348"/>
            <a:ext cx="1231560" cy="2878920"/>
            <a:chOff x="3537077" y="1990348"/>
            <a:chExt cx="1231560" cy="287892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10F5082-8406-8DFC-7B05-5C4BB87198A6}"/>
                    </a:ext>
                  </a:extLst>
                </p14:cNvPr>
                <p14:cNvContentPartPr/>
                <p14:nvPr/>
              </p14:nvContentPartPr>
              <p14:xfrm>
                <a:off x="3851717" y="3949108"/>
                <a:ext cx="204840" cy="253440"/>
              </p14:xfrm>
            </p:contentPart>
          </mc:Choice>
          <mc:Fallback xmlns="">
            <p:pic>
              <p:nvPicPr>
                <p:cNvPr id="9" name="Ink 8">
                  <a:extLst>
                    <a:ext uri="{FF2B5EF4-FFF2-40B4-BE49-F238E27FC236}">
                      <a16:creationId xmlns:a16="http://schemas.microsoft.com/office/drawing/2014/main" id="{610F5082-8406-8DFC-7B05-5C4BB87198A6}"/>
                    </a:ext>
                  </a:extLst>
                </p:cNvPr>
                <p:cNvPicPr/>
                <p:nvPr/>
              </p:nvPicPr>
              <p:blipFill>
                <a:blip r:embed="rId5"/>
                <a:stretch>
                  <a:fillRect/>
                </a:stretch>
              </p:blipFill>
              <p:spPr>
                <a:xfrm>
                  <a:off x="3843077" y="3940468"/>
                  <a:ext cx="22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5C33C54-D4F3-2208-E206-8E58B847ABBD}"/>
                    </a:ext>
                  </a:extLst>
                </p14:cNvPr>
                <p14:cNvContentPartPr/>
                <p14:nvPr/>
              </p14:nvContentPartPr>
              <p14:xfrm>
                <a:off x="3929837" y="3968548"/>
                <a:ext cx="236520" cy="836640"/>
              </p14:xfrm>
            </p:contentPart>
          </mc:Choice>
          <mc:Fallback xmlns="">
            <p:pic>
              <p:nvPicPr>
                <p:cNvPr id="10" name="Ink 9">
                  <a:extLst>
                    <a:ext uri="{FF2B5EF4-FFF2-40B4-BE49-F238E27FC236}">
                      <a16:creationId xmlns:a16="http://schemas.microsoft.com/office/drawing/2014/main" id="{E5C33C54-D4F3-2208-E206-8E58B847ABBD}"/>
                    </a:ext>
                  </a:extLst>
                </p:cNvPr>
                <p:cNvPicPr/>
                <p:nvPr/>
              </p:nvPicPr>
              <p:blipFill>
                <a:blip r:embed="rId7"/>
                <a:stretch>
                  <a:fillRect/>
                </a:stretch>
              </p:blipFill>
              <p:spPr>
                <a:xfrm>
                  <a:off x="3920837" y="3959908"/>
                  <a:ext cx="254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290B9E75-2DBD-78F3-C2AD-F50F6986A91F}"/>
                    </a:ext>
                  </a:extLst>
                </p14:cNvPr>
                <p14:cNvContentPartPr/>
                <p14:nvPr/>
              </p14:nvContentPartPr>
              <p14:xfrm>
                <a:off x="3537077" y="1990348"/>
                <a:ext cx="202680" cy="227520"/>
              </p14:xfrm>
            </p:contentPart>
          </mc:Choice>
          <mc:Fallback xmlns="">
            <p:pic>
              <p:nvPicPr>
                <p:cNvPr id="12" name="Ink 11">
                  <a:extLst>
                    <a:ext uri="{FF2B5EF4-FFF2-40B4-BE49-F238E27FC236}">
                      <a16:creationId xmlns:a16="http://schemas.microsoft.com/office/drawing/2014/main" id="{290B9E75-2DBD-78F3-C2AD-F50F6986A91F}"/>
                    </a:ext>
                  </a:extLst>
                </p:cNvPr>
                <p:cNvPicPr/>
                <p:nvPr/>
              </p:nvPicPr>
              <p:blipFill>
                <a:blip r:embed="rId9"/>
                <a:stretch>
                  <a:fillRect/>
                </a:stretch>
              </p:blipFill>
              <p:spPr>
                <a:xfrm>
                  <a:off x="3528437" y="1981708"/>
                  <a:ext cx="220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1141F89-9EF5-478E-43DA-BB686D2ADDB9}"/>
                    </a:ext>
                  </a:extLst>
                </p14:cNvPr>
                <p14:cNvContentPartPr/>
                <p14:nvPr/>
              </p14:nvContentPartPr>
              <p14:xfrm>
                <a:off x="3579917" y="2100868"/>
                <a:ext cx="1188720" cy="2768400"/>
              </p14:xfrm>
            </p:contentPart>
          </mc:Choice>
          <mc:Fallback xmlns="">
            <p:pic>
              <p:nvPicPr>
                <p:cNvPr id="15" name="Ink 14">
                  <a:extLst>
                    <a:ext uri="{FF2B5EF4-FFF2-40B4-BE49-F238E27FC236}">
                      <a16:creationId xmlns:a16="http://schemas.microsoft.com/office/drawing/2014/main" id="{91141F89-9EF5-478E-43DA-BB686D2ADDB9}"/>
                    </a:ext>
                  </a:extLst>
                </p:cNvPr>
                <p:cNvPicPr/>
                <p:nvPr/>
              </p:nvPicPr>
              <p:blipFill>
                <a:blip r:embed="rId11"/>
                <a:stretch>
                  <a:fillRect/>
                </a:stretch>
              </p:blipFill>
              <p:spPr>
                <a:xfrm>
                  <a:off x="3570917" y="2091868"/>
                  <a:ext cx="1206360" cy="2786040"/>
                </a:xfrm>
                <a:prstGeom prst="rect">
                  <a:avLst/>
                </a:prstGeom>
              </p:spPr>
            </p:pic>
          </mc:Fallback>
        </mc:AlternateContent>
      </p:grpSp>
    </p:spTree>
    <p:extLst>
      <p:ext uri="{BB962C8B-B14F-4D97-AF65-F5344CB8AC3E}">
        <p14:creationId xmlns:p14="http://schemas.microsoft.com/office/powerpoint/2010/main" val="349295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838200" y="1624476"/>
            <a:ext cx="6309732" cy="4117975"/>
          </a:xfrm>
        </p:spPr>
        <p:txBody>
          <a:bodyPr>
            <a:normAutofit/>
          </a:bodyPr>
          <a:lstStyle/>
          <a:p>
            <a:pPr marL="0" indent="0">
              <a:buNone/>
            </a:pPr>
            <a:r>
              <a:rPr lang="en-US" sz="3600" dirty="0"/>
              <a:t>Format: </a:t>
            </a:r>
            <a:r>
              <a:rPr lang="en-US" sz="3600" b="1" dirty="0"/>
              <a:t>Pamphlet</a:t>
            </a:r>
          </a:p>
          <a:p>
            <a:pPr marL="0" indent="0">
              <a:buNone/>
            </a:pPr>
            <a:endParaRPr lang="en-US" dirty="0"/>
          </a:p>
          <a:p>
            <a:pPr marL="0" indent="0">
              <a:buNone/>
            </a:pPr>
            <a:r>
              <a:rPr lang="en-US" sz="3600" u="sng" dirty="0"/>
              <a:t>Must include: </a:t>
            </a:r>
          </a:p>
          <a:p>
            <a:pPr lvl="1">
              <a:buFont typeface="Arial" panose="020B0604020202020204" pitchFamily="34" charset="0"/>
              <a:buChar char="•"/>
            </a:pPr>
            <a:r>
              <a:rPr lang="en-US" sz="3600" dirty="0"/>
              <a:t>Illustrations and/or Diagrams</a:t>
            </a:r>
          </a:p>
          <a:p>
            <a:pPr lvl="1">
              <a:buFont typeface="Arial" panose="020B0604020202020204" pitchFamily="34" charset="0"/>
              <a:buChar char="•"/>
            </a:pPr>
            <a:r>
              <a:rPr lang="en-US" sz="3600" dirty="0"/>
              <a:t>2 pages (= 1 double sided pamphlet)</a:t>
            </a:r>
          </a:p>
          <a:p>
            <a:pPr lvl="1">
              <a:buFont typeface="Arial" panose="020B0604020202020204" pitchFamily="34" charset="0"/>
              <a:buChar char="•"/>
            </a:pPr>
            <a:r>
              <a:rPr lang="en-US" sz="3600" dirty="0"/>
              <a:t>Not more than 400 words </a:t>
            </a:r>
          </a:p>
        </p:txBody>
      </p:sp>
      <p:pic>
        <p:nvPicPr>
          <p:cNvPr id="6" name="Picture 5" descr="A picture containing text&#10;&#10;Description automatically generated">
            <a:extLst>
              <a:ext uri="{FF2B5EF4-FFF2-40B4-BE49-F238E27FC236}">
                <a16:creationId xmlns:a16="http://schemas.microsoft.com/office/drawing/2014/main" id="{C25584A0-1C23-FD72-AC7B-46212198FC87}"/>
              </a:ext>
            </a:extLst>
          </p:cNvPr>
          <p:cNvPicPr>
            <a:picLocks noChangeAspect="1"/>
          </p:cNvPicPr>
          <p:nvPr/>
        </p:nvPicPr>
        <p:blipFill rotWithShape="1">
          <a:blip r:embed="rId2"/>
          <a:srcRect r="7292"/>
          <a:stretch/>
        </p:blipFill>
        <p:spPr>
          <a:xfrm>
            <a:off x="6190710" y="2150299"/>
            <a:ext cx="6001290" cy="3066328"/>
          </a:xfrm>
          <a:prstGeom prst="rect">
            <a:avLst/>
          </a:prstGeom>
        </p:spPr>
      </p:pic>
      <p:sp>
        <p:nvSpPr>
          <p:cNvPr id="11" name="Title 1">
            <a:extLst>
              <a:ext uri="{FF2B5EF4-FFF2-40B4-BE49-F238E27FC236}">
                <a16:creationId xmlns:a16="http://schemas.microsoft.com/office/drawing/2014/main" id="{56468A0C-8CEC-5858-C50D-24E7FD34E9DC}"/>
              </a:ext>
            </a:extLst>
          </p:cNvPr>
          <p:cNvSpPr txBox="1">
            <a:spLocks/>
          </p:cNvSpPr>
          <p:nvPr/>
        </p:nvSpPr>
        <p:spPr>
          <a:xfrm>
            <a:off x="354335" y="243275"/>
            <a:ext cx="10515600" cy="794601"/>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a:t>Science communication product</a:t>
            </a:r>
            <a:endParaRPr lang="en-US" dirty="0"/>
          </a:p>
        </p:txBody>
      </p:sp>
    </p:spTree>
    <p:extLst>
      <p:ext uri="{BB962C8B-B14F-4D97-AF65-F5344CB8AC3E}">
        <p14:creationId xmlns:p14="http://schemas.microsoft.com/office/powerpoint/2010/main" val="289013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ACF7A0-902B-9279-A4F3-F1B001F1F3EF}"/>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900772" y="1529038"/>
            <a:ext cx="5195228" cy="4117975"/>
          </a:xfrm>
        </p:spPr>
        <p:txBody>
          <a:bodyPr>
            <a:normAutofit/>
          </a:bodyPr>
          <a:lstStyle/>
          <a:p>
            <a:pPr marL="0" indent="0">
              <a:buNone/>
            </a:pPr>
            <a:r>
              <a:rPr lang="en-US" sz="3600" dirty="0"/>
              <a:t>Format: </a:t>
            </a:r>
            <a:r>
              <a:rPr lang="en-US" sz="3600" b="1" dirty="0"/>
              <a:t>Graphic novel</a:t>
            </a:r>
          </a:p>
          <a:p>
            <a:pPr marL="0" indent="0">
              <a:buNone/>
            </a:pPr>
            <a:endParaRPr lang="en-US" sz="3600" dirty="0"/>
          </a:p>
          <a:p>
            <a:pPr marL="0" indent="0">
              <a:buNone/>
            </a:pPr>
            <a:r>
              <a:rPr lang="en-US" sz="3600" u="sng" dirty="0"/>
              <a:t>Must include: </a:t>
            </a:r>
          </a:p>
          <a:p>
            <a:pPr lvl="1">
              <a:buFont typeface="Arial" panose="020B0604020202020204" pitchFamily="34" charset="0"/>
              <a:buChar char="•"/>
            </a:pPr>
            <a:r>
              <a:rPr lang="en-US" sz="3600" dirty="0"/>
              <a:t>Narrative/Story</a:t>
            </a:r>
          </a:p>
          <a:p>
            <a:pPr lvl="1">
              <a:buFont typeface="Arial" panose="020B0604020202020204" pitchFamily="34" charset="0"/>
              <a:buChar char="•"/>
            </a:pPr>
            <a:r>
              <a:rPr lang="en-US" sz="3600" dirty="0"/>
              <a:t>Illustrations</a:t>
            </a:r>
          </a:p>
          <a:p>
            <a:pPr lvl="1">
              <a:buFont typeface="Arial" panose="020B0604020202020204" pitchFamily="34" charset="0"/>
              <a:buChar char="•"/>
            </a:pPr>
            <a:r>
              <a:rPr lang="en-US" sz="3600" dirty="0"/>
              <a:t>5-8 pages recommended</a:t>
            </a:r>
          </a:p>
        </p:txBody>
      </p:sp>
      <p:pic>
        <p:nvPicPr>
          <p:cNvPr id="9" name="Picture 2" descr="Image">
            <a:extLst>
              <a:ext uri="{FF2B5EF4-FFF2-40B4-BE49-F238E27FC236}">
                <a16:creationId xmlns:a16="http://schemas.microsoft.com/office/drawing/2014/main" id="{A87DBEAE-4B10-A6EC-52BC-C387A8F43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6" t="6129" r="24111"/>
          <a:stretch/>
        </p:blipFill>
        <p:spPr bwMode="auto">
          <a:xfrm>
            <a:off x="7573616" y="1037876"/>
            <a:ext cx="4210881" cy="557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4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5580674-372C-98C1-6D55-399E8D7421AD}"/>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1060606" y="1370012"/>
            <a:ext cx="5195228" cy="4117975"/>
          </a:xfrm>
        </p:spPr>
        <p:txBody>
          <a:bodyPr>
            <a:normAutofit/>
          </a:bodyPr>
          <a:lstStyle/>
          <a:p>
            <a:pPr marL="0" indent="0">
              <a:buNone/>
            </a:pPr>
            <a:r>
              <a:rPr lang="en-US" sz="3600" dirty="0"/>
              <a:t>Format: </a:t>
            </a:r>
            <a:r>
              <a:rPr lang="en-US" sz="3600" b="1" dirty="0"/>
              <a:t>Short Video</a:t>
            </a:r>
          </a:p>
          <a:p>
            <a:pPr marL="0" indent="0">
              <a:buNone/>
            </a:pPr>
            <a:endParaRPr lang="en-US" sz="3600" dirty="0"/>
          </a:p>
          <a:p>
            <a:pPr marL="0" indent="0">
              <a:buNone/>
            </a:pPr>
            <a:r>
              <a:rPr lang="en-US" sz="3600" u="sng" dirty="0"/>
              <a:t>Must include: </a:t>
            </a:r>
            <a:endParaRPr lang="en-US" sz="3600" dirty="0"/>
          </a:p>
          <a:p>
            <a:pPr lvl="1">
              <a:buFont typeface="Arial" panose="020B0604020202020204" pitchFamily="34" charset="0"/>
              <a:buChar char="•"/>
            </a:pPr>
            <a:r>
              <a:rPr lang="en-US" sz="3600" dirty="0"/>
              <a:t>Informative figures </a:t>
            </a:r>
            <a:br>
              <a:rPr lang="en-US" sz="3600" dirty="0"/>
            </a:br>
            <a:r>
              <a:rPr lang="en-US" sz="3600" dirty="0"/>
              <a:t>or images</a:t>
            </a:r>
          </a:p>
          <a:p>
            <a:pPr lvl="1">
              <a:buFont typeface="Arial" panose="020B0604020202020204" pitchFamily="34" charset="0"/>
              <a:buChar char="•"/>
            </a:pPr>
            <a:r>
              <a:rPr lang="en-US" sz="3600" dirty="0"/>
              <a:t>Narration</a:t>
            </a:r>
          </a:p>
          <a:p>
            <a:pPr lvl="1">
              <a:buFont typeface="Arial" panose="020B0604020202020204" pitchFamily="34" charset="0"/>
              <a:buChar char="•"/>
            </a:pPr>
            <a:r>
              <a:rPr lang="en-US" sz="3600" dirty="0"/>
              <a:t>2- 4 min in length</a:t>
            </a:r>
          </a:p>
        </p:txBody>
      </p:sp>
      <p:pic>
        <p:nvPicPr>
          <p:cNvPr id="4" name="Picture 3">
            <a:extLst>
              <a:ext uri="{FF2B5EF4-FFF2-40B4-BE49-F238E27FC236}">
                <a16:creationId xmlns:a16="http://schemas.microsoft.com/office/drawing/2014/main" id="{C4140278-74EF-AA68-D199-30AE0D04B77A}"/>
              </a:ext>
            </a:extLst>
          </p:cNvPr>
          <p:cNvPicPr>
            <a:picLocks noChangeAspect="1"/>
          </p:cNvPicPr>
          <p:nvPr/>
        </p:nvPicPr>
        <p:blipFill>
          <a:blip r:embed="rId2"/>
          <a:stretch>
            <a:fillRect/>
          </a:stretch>
        </p:blipFill>
        <p:spPr>
          <a:xfrm>
            <a:off x="6174706" y="1952298"/>
            <a:ext cx="5273934" cy="2953403"/>
          </a:xfrm>
          <a:prstGeom prst="rect">
            <a:avLst/>
          </a:prstGeom>
        </p:spPr>
      </p:pic>
    </p:spTree>
    <p:extLst>
      <p:ext uri="{BB962C8B-B14F-4D97-AF65-F5344CB8AC3E}">
        <p14:creationId xmlns:p14="http://schemas.microsoft.com/office/powerpoint/2010/main" val="3519818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A8B911-7D48-19FE-196C-94DAE7DB56FE}"/>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1060605" y="1183533"/>
            <a:ext cx="6176535" cy="5102146"/>
          </a:xfrm>
        </p:spPr>
        <p:txBody>
          <a:bodyPr>
            <a:noAutofit/>
          </a:bodyPr>
          <a:lstStyle/>
          <a:p>
            <a:pPr marL="0" indent="0">
              <a:buNone/>
            </a:pPr>
            <a:r>
              <a:rPr lang="en-US" sz="3600" dirty="0"/>
              <a:t>Format: </a:t>
            </a:r>
            <a:r>
              <a:rPr lang="en-US" sz="3600" b="1" dirty="0"/>
              <a:t>Webpage</a:t>
            </a:r>
          </a:p>
          <a:p>
            <a:pPr marL="0" indent="0">
              <a:buNone/>
            </a:pPr>
            <a:endParaRPr lang="en-US" sz="3600" dirty="0"/>
          </a:p>
          <a:p>
            <a:pPr marL="0" indent="0">
              <a:buNone/>
            </a:pPr>
            <a:r>
              <a:rPr lang="en-US" sz="3600" u="sng" dirty="0"/>
              <a:t>Must include: </a:t>
            </a:r>
          </a:p>
          <a:p>
            <a:pPr marL="277813" indent="-277813">
              <a:buFont typeface="Arial" panose="020B0604020202020204" pitchFamily="34" charset="0"/>
              <a:buChar char="•"/>
            </a:pPr>
            <a:r>
              <a:rPr lang="en-US" sz="3200" dirty="0"/>
              <a:t>Homepage</a:t>
            </a:r>
          </a:p>
          <a:p>
            <a:pPr marL="277813" indent="-277813">
              <a:buFont typeface="Arial" panose="020B0604020202020204" pitchFamily="34" charset="0"/>
              <a:buChar char="•"/>
            </a:pPr>
            <a:r>
              <a:rPr lang="en-US" sz="3200" dirty="0"/>
              <a:t>Subpage for each of the 5 topics that need to be addressed</a:t>
            </a:r>
          </a:p>
          <a:p>
            <a:pPr marL="277813" indent="-277813">
              <a:buFont typeface="Arial" panose="020B0604020202020204" pitchFamily="34" charset="0"/>
              <a:buChar char="•"/>
            </a:pPr>
            <a:r>
              <a:rPr lang="en-US" sz="3200" dirty="0"/>
              <a:t>Illustrations/diagrams/video clips or other visual elements on each subpage  </a:t>
            </a:r>
          </a:p>
        </p:txBody>
      </p:sp>
      <p:pic>
        <p:nvPicPr>
          <p:cNvPr id="6" name="Picture 5">
            <a:extLst>
              <a:ext uri="{FF2B5EF4-FFF2-40B4-BE49-F238E27FC236}">
                <a16:creationId xmlns:a16="http://schemas.microsoft.com/office/drawing/2014/main" id="{30F3C775-0313-7B34-43B5-A5013BADC7CA}"/>
              </a:ext>
            </a:extLst>
          </p:cNvPr>
          <p:cNvPicPr>
            <a:picLocks noChangeAspect="1"/>
          </p:cNvPicPr>
          <p:nvPr/>
        </p:nvPicPr>
        <p:blipFill rotWithShape="1">
          <a:blip r:embed="rId3"/>
          <a:srcRect t="1421"/>
          <a:stretch/>
        </p:blipFill>
        <p:spPr>
          <a:xfrm>
            <a:off x="7671926" y="1163715"/>
            <a:ext cx="4054467" cy="4612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204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84010CD-B4AD-5048-A240-16279CAF04FF}"/>
              </a:ext>
            </a:extLst>
          </p:cNvPr>
          <p:cNvSpPr>
            <a:spLocks noGrp="1"/>
          </p:cNvSpPr>
          <p:nvPr>
            <p:ph type="title"/>
          </p:nvPr>
        </p:nvSpPr>
        <p:spPr>
          <a:xfrm>
            <a:off x="354335" y="243275"/>
            <a:ext cx="10515600" cy="794601"/>
          </a:xfrm>
        </p:spPr>
        <p:txBody>
          <a:bodyPr>
            <a:normAutofit/>
          </a:bodyPr>
          <a:lstStyle/>
          <a:p>
            <a:r>
              <a:rPr lang="en-US" dirty="0"/>
              <a:t>Science communication product</a:t>
            </a:r>
          </a:p>
        </p:txBody>
      </p:sp>
      <p:sp>
        <p:nvSpPr>
          <p:cNvPr id="3" name="Content Placeholder 2">
            <a:extLst>
              <a:ext uri="{FF2B5EF4-FFF2-40B4-BE49-F238E27FC236}">
                <a16:creationId xmlns:a16="http://schemas.microsoft.com/office/drawing/2014/main" id="{B64C431F-2E96-B3A9-D984-4E51FC18DA95}"/>
              </a:ext>
            </a:extLst>
          </p:cNvPr>
          <p:cNvSpPr>
            <a:spLocks noGrp="1"/>
          </p:cNvSpPr>
          <p:nvPr>
            <p:ph idx="1"/>
          </p:nvPr>
        </p:nvSpPr>
        <p:spPr>
          <a:xfrm>
            <a:off x="625938" y="1204331"/>
            <a:ext cx="6450724" cy="5195657"/>
          </a:xfrm>
        </p:spPr>
        <p:txBody>
          <a:bodyPr>
            <a:normAutofit fontScale="25000" lnSpcReduction="20000"/>
          </a:bodyPr>
          <a:lstStyle/>
          <a:p>
            <a:pPr marL="0" indent="0">
              <a:buNone/>
            </a:pPr>
            <a:r>
              <a:rPr lang="en-US" sz="11100" b="1" u="sng" dirty="0" err="1"/>
              <a:t>TurnItIn</a:t>
            </a:r>
            <a:endParaRPr lang="en-US" sz="11100" b="1" u="sng" dirty="0"/>
          </a:p>
          <a:p>
            <a:pPr marL="0" indent="0">
              <a:buNone/>
            </a:pPr>
            <a:endParaRPr lang="en-US" dirty="0"/>
          </a:p>
          <a:p>
            <a:r>
              <a:rPr lang="en-US" sz="11200" dirty="0"/>
              <a:t>Create a text transcript that includes all the written or spoken words</a:t>
            </a:r>
          </a:p>
          <a:p>
            <a:endParaRPr lang="en-US" sz="11200" dirty="0"/>
          </a:p>
          <a:p>
            <a:r>
              <a:rPr lang="en-US" sz="11200" dirty="0"/>
              <a:t>Submit to the appropriate Transcript assignment on Canvas (one for draft and one for final product).</a:t>
            </a:r>
          </a:p>
          <a:p>
            <a:endParaRPr lang="en-US" sz="11200" dirty="0"/>
          </a:p>
          <a:p>
            <a:r>
              <a:rPr lang="en-US" sz="11200" dirty="0"/>
              <a:t>Check your score and adjust as needed until &lt;30% </a:t>
            </a:r>
          </a:p>
          <a:p>
            <a:endParaRPr lang="en-US" sz="11200" dirty="0"/>
          </a:p>
          <a:p>
            <a:r>
              <a:rPr lang="en-US" sz="11200" dirty="0"/>
              <a:t>Update product to match any changes to transcript</a:t>
            </a:r>
          </a:p>
        </p:txBody>
      </p:sp>
      <p:pic>
        <p:nvPicPr>
          <p:cNvPr id="4" name="Picture 3">
            <a:extLst>
              <a:ext uri="{FF2B5EF4-FFF2-40B4-BE49-F238E27FC236}">
                <a16:creationId xmlns:a16="http://schemas.microsoft.com/office/drawing/2014/main" id="{54E83FC7-B66F-176D-043A-796CE17A0409}"/>
              </a:ext>
            </a:extLst>
          </p:cNvPr>
          <p:cNvPicPr>
            <a:picLocks noChangeAspect="1"/>
          </p:cNvPicPr>
          <p:nvPr/>
        </p:nvPicPr>
        <p:blipFill>
          <a:blip r:embed="rId2"/>
          <a:stretch>
            <a:fillRect/>
          </a:stretch>
        </p:blipFill>
        <p:spPr>
          <a:xfrm>
            <a:off x="7919354" y="1204331"/>
            <a:ext cx="3646709" cy="4719830"/>
          </a:xfrm>
          <a:prstGeom prst="rect">
            <a:avLst/>
          </a:prstGeom>
          <a:ln>
            <a:noFill/>
          </a:ln>
          <a:effectLst>
            <a:outerShdw blurRad="292100" dist="139700" dir="2700000" algn="tl" rotWithShape="0">
              <a:srgbClr val="333333">
                <a:alpha val="65000"/>
              </a:srgbClr>
            </a:outerShdw>
          </a:effectLst>
        </p:spPr>
      </p:pic>
      <p:pic>
        <p:nvPicPr>
          <p:cNvPr id="7" name="Graphic 6" descr="Checkbox Checked with solid fill">
            <a:extLst>
              <a:ext uri="{FF2B5EF4-FFF2-40B4-BE49-F238E27FC236}">
                <a16:creationId xmlns:a16="http://schemas.microsoft.com/office/drawing/2014/main" id="{31395FC1-8287-B174-5E6C-92DA71A362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1274" y="1197168"/>
            <a:ext cx="914400" cy="914400"/>
          </a:xfrm>
          <a:prstGeom prst="rect">
            <a:avLst/>
          </a:prstGeom>
        </p:spPr>
      </p:pic>
    </p:spTree>
    <p:extLst>
      <p:ext uri="{BB962C8B-B14F-4D97-AF65-F5344CB8AC3E}">
        <p14:creationId xmlns:p14="http://schemas.microsoft.com/office/powerpoint/2010/main" val="329286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6D31-177E-7243-B8B9-E387F39E4299}"/>
              </a:ext>
            </a:extLst>
          </p:cNvPr>
          <p:cNvSpPr>
            <a:spLocks noGrp="1"/>
          </p:cNvSpPr>
          <p:nvPr>
            <p:ph type="title"/>
          </p:nvPr>
        </p:nvSpPr>
        <p:spPr>
          <a:xfrm>
            <a:off x="676656" y="406942"/>
            <a:ext cx="10515600" cy="1010463"/>
          </a:xfrm>
        </p:spPr>
        <p:txBody>
          <a:bodyPr/>
          <a:lstStyle/>
          <a:p>
            <a:r>
              <a:rPr lang="en-US" dirty="0"/>
              <a:t>General tips/remarks	</a:t>
            </a:r>
          </a:p>
        </p:txBody>
      </p:sp>
      <p:sp>
        <p:nvSpPr>
          <p:cNvPr id="3" name="Content Placeholder 2">
            <a:extLst>
              <a:ext uri="{FF2B5EF4-FFF2-40B4-BE49-F238E27FC236}">
                <a16:creationId xmlns:a16="http://schemas.microsoft.com/office/drawing/2014/main" id="{C50FD955-5506-A74E-9FC2-B47EC050DC72}"/>
              </a:ext>
            </a:extLst>
          </p:cNvPr>
          <p:cNvSpPr>
            <a:spLocks noGrp="1"/>
          </p:cNvSpPr>
          <p:nvPr>
            <p:ph idx="1"/>
          </p:nvPr>
        </p:nvSpPr>
        <p:spPr>
          <a:xfrm>
            <a:off x="676655" y="1474966"/>
            <a:ext cx="11168981" cy="4976091"/>
          </a:xfrm>
        </p:spPr>
        <p:txBody>
          <a:bodyPr>
            <a:normAutofit/>
          </a:bodyPr>
          <a:lstStyle/>
          <a:p>
            <a:r>
              <a:rPr lang="en-US" sz="3200" dirty="0"/>
              <a:t>Be clear and concise</a:t>
            </a:r>
          </a:p>
          <a:p>
            <a:pPr lvl="1">
              <a:buFont typeface="Arial" panose="020B0604020202020204" pitchFamily="34" charset="0"/>
              <a:buChar char="•"/>
            </a:pPr>
            <a:r>
              <a:rPr lang="en-US" sz="3200" dirty="0"/>
              <a:t>It doesn’t need to be long, it just needs to contain all the required information. </a:t>
            </a:r>
          </a:p>
          <a:p>
            <a:r>
              <a:rPr lang="en-US" sz="3200" dirty="0"/>
              <a:t>Length is flexible, effort is what matters.</a:t>
            </a:r>
          </a:p>
          <a:p>
            <a:pPr lvl="1">
              <a:buFont typeface="Arial" panose="020B0604020202020204" pitchFamily="34" charset="0"/>
              <a:buChar char="•"/>
            </a:pPr>
            <a:r>
              <a:rPr lang="en-US" sz="3200" b="1" dirty="0"/>
              <a:t>Put effort into the visual aesthetics</a:t>
            </a:r>
            <a:r>
              <a:rPr lang="en-US" sz="3200" dirty="0"/>
              <a:t>, the goal is to be engaging!</a:t>
            </a:r>
          </a:p>
          <a:p>
            <a:r>
              <a:rPr lang="en-US" sz="3200" b="1" dirty="0"/>
              <a:t>Pay attention to rubric and assignment description</a:t>
            </a:r>
          </a:p>
          <a:p>
            <a:r>
              <a:rPr lang="en-US" sz="3200" dirty="0">
                <a:solidFill>
                  <a:schemeClr val="tx1"/>
                </a:solidFill>
              </a:rPr>
              <a:t>Citations should be primarily in description (part 1) and conclusion (part 5) sections. </a:t>
            </a:r>
          </a:p>
        </p:txBody>
      </p:sp>
    </p:spTree>
    <p:extLst>
      <p:ext uri="{BB962C8B-B14F-4D97-AF65-F5344CB8AC3E}">
        <p14:creationId xmlns:p14="http://schemas.microsoft.com/office/powerpoint/2010/main" val="2023091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6D31-177E-7243-B8B9-E387F39E4299}"/>
              </a:ext>
            </a:extLst>
          </p:cNvPr>
          <p:cNvSpPr>
            <a:spLocks noGrp="1"/>
          </p:cNvSpPr>
          <p:nvPr>
            <p:ph type="title"/>
          </p:nvPr>
        </p:nvSpPr>
        <p:spPr>
          <a:xfrm>
            <a:off x="676656" y="406942"/>
            <a:ext cx="10515600" cy="1010463"/>
          </a:xfrm>
        </p:spPr>
        <p:txBody>
          <a:bodyPr/>
          <a:lstStyle/>
          <a:p>
            <a:r>
              <a:rPr lang="en-US" dirty="0"/>
              <a:t>Draft expectations</a:t>
            </a:r>
          </a:p>
        </p:txBody>
      </p:sp>
      <p:sp>
        <p:nvSpPr>
          <p:cNvPr id="3" name="Content Placeholder 2">
            <a:extLst>
              <a:ext uri="{FF2B5EF4-FFF2-40B4-BE49-F238E27FC236}">
                <a16:creationId xmlns:a16="http://schemas.microsoft.com/office/drawing/2014/main" id="{C50FD955-5506-A74E-9FC2-B47EC050DC72}"/>
              </a:ext>
            </a:extLst>
          </p:cNvPr>
          <p:cNvSpPr>
            <a:spLocks noGrp="1"/>
          </p:cNvSpPr>
          <p:nvPr>
            <p:ph idx="1"/>
          </p:nvPr>
        </p:nvSpPr>
        <p:spPr>
          <a:xfrm>
            <a:off x="676656" y="1474966"/>
            <a:ext cx="5218306" cy="4976091"/>
          </a:xfrm>
        </p:spPr>
        <p:txBody>
          <a:bodyPr>
            <a:normAutofit/>
          </a:bodyPr>
          <a:lstStyle/>
          <a:p>
            <a:pPr marL="0" indent="0">
              <a:buNone/>
            </a:pPr>
            <a:r>
              <a:rPr lang="en-US" sz="2800" b="1" dirty="0">
                <a:solidFill>
                  <a:schemeClr val="tx1"/>
                </a:solidFill>
              </a:rPr>
              <a:t>Text or transcript including:</a:t>
            </a:r>
          </a:p>
          <a:p>
            <a:pPr>
              <a:buFont typeface="Arial" panose="020B0604020202020204" pitchFamily="34" charset="0"/>
              <a:buChar char="•"/>
            </a:pPr>
            <a:r>
              <a:rPr lang="en-US" sz="2800" dirty="0">
                <a:solidFill>
                  <a:schemeClr val="tx1"/>
                </a:solidFill>
              </a:rPr>
              <a:t> description of nematodes</a:t>
            </a:r>
          </a:p>
          <a:p>
            <a:pPr>
              <a:buFont typeface="Arial" panose="020B0604020202020204" pitchFamily="34" charset="0"/>
              <a:buChar char="•"/>
            </a:pPr>
            <a:r>
              <a:rPr lang="en-US" sz="2800" dirty="0">
                <a:solidFill>
                  <a:schemeClr val="tx1"/>
                </a:solidFill>
              </a:rPr>
              <a:t> question, hypothesis, prediction</a:t>
            </a:r>
          </a:p>
          <a:p>
            <a:pPr>
              <a:buFont typeface="Arial" panose="020B0604020202020204" pitchFamily="34" charset="0"/>
              <a:buChar char="•"/>
            </a:pPr>
            <a:r>
              <a:rPr lang="en-US" sz="2800" dirty="0">
                <a:solidFill>
                  <a:schemeClr val="tx1"/>
                </a:solidFill>
              </a:rPr>
              <a:t> experimental design</a:t>
            </a:r>
          </a:p>
          <a:p>
            <a:pPr marL="0" indent="0">
              <a:buNone/>
            </a:pPr>
            <a:r>
              <a:rPr lang="en-US" sz="2800" b="1" dirty="0">
                <a:solidFill>
                  <a:schemeClr val="tx1"/>
                </a:solidFill>
              </a:rPr>
              <a:t>Detailed outline or sketch of the overall project </a:t>
            </a:r>
          </a:p>
          <a:p>
            <a:pPr>
              <a:buFont typeface="Arial" panose="020B0604020202020204" pitchFamily="34" charset="0"/>
              <a:buChar char="•"/>
            </a:pPr>
            <a:r>
              <a:rPr lang="en-US" sz="2800" b="1" dirty="0">
                <a:solidFill>
                  <a:schemeClr val="tx1"/>
                </a:solidFill>
              </a:rPr>
              <a:t> </a:t>
            </a:r>
            <a:r>
              <a:rPr lang="en-US" sz="2800" dirty="0">
                <a:solidFill>
                  <a:schemeClr val="tx1"/>
                </a:solidFill>
              </a:rPr>
              <a:t>should have sufficient details so that the representation of each required component is included </a:t>
            </a:r>
            <a:endParaRPr lang="en-US" sz="2800" b="1" dirty="0">
              <a:solidFill>
                <a:schemeClr val="tx1"/>
              </a:solidFill>
            </a:endParaRPr>
          </a:p>
          <a:p>
            <a:pPr marL="0" indent="0">
              <a:buNone/>
            </a:pPr>
            <a:endParaRPr lang="en-US" sz="2800" dirty="0">
              <a:solidFill>
                <a:schemeClr val="tx1"/>
              </a:solidFill>
            </a:endParaRPr>
          </a:p>
        </p:txBody>
      </p:sp>
      <p:pic>
        <p:nvPicPr>
          <p:cNvPr id="1026" name="Picture 2" descr="Scripting a Graphic Novel — Victoria Ying, Author Illustrator">
            <a:extLst>
              <a:ext uri="{FF2B5EF4-FFF2-40B4-BE49-F238E27FC236}">
                <a16:creationId xmlns:a16="http://schemas.microsoft.com/office/drawing/2014/main" id="{B3D1C07C-82A3-7315-DD0F-53367119B5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37"/>
          <a:stretch/>
        </p:blipFill>
        <p:spPr bwMode="auto">
          <a:xfrm>
            <a:off x="6096000" y="1864073"/>
            <a:ext cx="5551252" cy="3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865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8966332" y="422565"/>
            <a:ext cx="2577944" cy="3541295"/>
          </a:xfrm>
          <a:prstGeom prst="rect">
            <a:avLst/>
          </a:prstGeom>
          <a:solidFill>
            <a:schemeClr val="accent1"/>
          </a:solidFill>
          <a:ln>
            <a:noFill/>
          </a:ln>
        </p:spPr>
        <p:txBody>
          <a:bodyPr spcFirstLastPara="1" wrap="square" lIns="111273" tIns="111273" rIns="111273" bIns="111273" anchor="ctr" anchorCtr="0">
            <a:noAutofit/>
          </a:bodyPr>
          <a:lstStyle/>
          <a:p>
            <a:endParaRPr sz="1227"/>
          </a:p>
        </p:txBody>
      </p:sp>
      <p:sp>
        <p:nvSpPr>
          <p:cNvPr id="95" name="Google Shape;95;p14"/>
          <p:cNvSpPr txBox="1">
            <a:spLocks noGrp="1"/>
          </p:cNvSpPr>
          <p:nvPr>
            <p:ph type="title" idx="4294967295"/>
          </p:nvPr>
        </p:nvSpPr>
        <p:spPr>
          <a:xfrm>
            <a:off x="357429" y="210778"/>
            <a:ext cx="6507163" cy="544513"/>
          </a:xfrm>
          <a:prstGeom prst="rect">
            <a:avLst/>
          </a:prstGeom>
          <a:noFill/>
          <a:ln>
            <a:noFill/>
          </a:ln>
        </p:spPr>
        <p:txBody>
          <a:bodyPr spcFirstLastPara="1" vert="horz" wrap="square" lIns="62591" tIns="31278" rIns="62591" bIns="31278" rtlCol="0" anchor="b" anchorCtr="0">
            <a:noAutofit/>
          </a:bodyPr>
          <a:lstStyle/>
          <a:p>
            <a:pPr>
              <a:lnSpc>
                <a:spcPct val="90000"/>
              </a:lnSpc>
              <a:spcBef>
                <a:spcPts val="0"/>
              </a:spcBef>
              <a:buClr>
                <a:schemeClr val="lt1"/>
              </a:buClr>
              <a:buSzPts val="4500"/>
            </a:pPr>
            <a:r>
              <a:rPr lang="en" dirty="0"/>
              <a:t>The Wide World of Science! </a:t>
            </a:r>
            <a:endParaRPr dirty="0"/>
          </a:p>
        </p:txBody>
      </p:sp>
      <p:sp>
        <p:nvSpPr>
          <p:cNvPr id="96" name="Google Shape;96;p14"/>
          <p:cNvSpPr/>
          <p:nvPr/>
        </p:nvSpPr>
        <p:spPr>
          <a:xfrm>
            <a:off x="647724" y="1714199"/>
            <a:ext cx="7182472" cy="4933023"/>
          </a:xfrm>
          <a:prstGeom prst="rect">
            <a:avLst/>
          </a:prstGeom>
          <a:noFill/>
          <a:ln>
            <a:noFill/>
          </a:ln>
        </p:spPr>
        <p:txBody>
          <a:bodyPr spcFirstLastPara="1" wrap="square" lIns="94994" tIns="47506" rIns="94994" bIns="47506" anchor="t" anchorCtr="0">
            <a:noAutofit/>
          </a:bodyPr>
          <a:lstStyle/>
          <a:p>
            <a:pPr marL="632097" lvl="1" indent="-277084">
              <a:spcBef>
                <a:spcPts val="682"/>
              </a:spcBef>
              <a:buSzPts val="2600"/>
              <a:buChar char="○"/>
            </a:pPr>
            <a:r>
              <a:rPr lang="en" sz="2200" dirty="0"/>
              <a:t>Lili Adams was an undergraduate student at OSU in the Maddison Lab, and the main question of her thesis was: </a:t>
            </a:r>
            <a:r>
              <a:rPr lang="en" sz="2200" b="1" dirty="0"/>
              <a:t>If DNA could make music, what song would it sing?</a:t>
            </a:r>
            <a:endParaRPr sz="2200" b="1" dirty="0"/>
          </a:p>
          <a:p>
            <a:pPr marL="632097" lvl="1" indent="-277084">
              <a:spcBef>
                <a:spcPts val="682"/>
              </a:spcBef>
              <a:buSzPts val="2600"/>
              <a:buChar char="○"/>
            </a:pPr>
            <a:r>
              <a:rPr lang="en" sz="2200" dirty="0"/>
              <a:t>She recorded the sound of the beetle </a:t>
            </a:r>
            <a:r>
              <a:rPr lang="en" sz="2200" i="1" dirty="0"/>
              <a:t>Lionepha</a:t>
            </a:r>
            <a:r>
              <a:rPr lang="en" sz="2200" dirty="0"/>
              <a:t>’s habitat, the sound of the beetle walking, and assigned tones to the DNA sequence data from multiple genes</a:t>
            </a:r>
            <a:endParaRPr sz="2200" dirty="0"/>
          </a:p>
          <a:p>
            <a:pPr marL="632097" lvl="1" indent="-277084">
              <a:spcBef>
                <a:spcPts val="682"/>
              </a:spcBef>
              <a:buSzPts val="2600"/>
              <a:buChar char="○"/>
            </a:pPr>
            <a:r>
              <a:rPr lang="en" sz="2200" dirty="0"/>
              <a:t>Sonification is a growing field for incorporating music into data science</a:t>
            </a:r>
            <a:endParaRPr sz="2200" dirty="0"/>
          </a:p>
          <a:p>
            <a:pPr marL="632097" lvl="1" indent="-277084">
              <a:spcBef>
                <a:spcPts val="682"/>
              </a:spcBef>
              <a:buSzPts val="2600"/>
              <a:buChar char="○"/>
            </a:pPr>
            <a:r>
              <a:rPr lang="en" sz="2200" dirty="0"/>
              <a:t>We already communicate scientific information tonally – think of the beeps at a hospital, or ornithologists identifying different birds </a:t>
            </a:r>
            <a:endParaRPr sz="2200" dirty="0"/>
          </a:p>
          <a:p>
            <a:pPr marL="632097" lvl="1" indent="-277084">
              <a:spcBef>
                <a:spcPts val="682"/>
              </a:spcBef>
              <a:spcAft>
                <a:spcPts val="682"/>
              </a:spcAft>
              <a:buSzPts val="2600"/>
              <a:buChar char="○"/>
            </a:pPr>
            <a:r>
              <a:rPr lang="en" sz="2200" dirty="0"/>
              <a:t>Science does not need to be a purely visual medium</a:t>
            </a:r>
            <a:endParaRPr sz="2200" dirty="0"/>
          </a:p>
        </p:txBody>
      </p:sp>
      <p:sp>
        <p:nvSpPr>
          <p:cNvPr id="97" name="Google Shape;97;p14"/>
          <p:cNvSpPr txBox="1"/>
          <p:nvPr/>
        </p:nvSpPr>
        <p:spPr>
          <a:xfrm>
            <a:off x="1126023" y="642683"/>
            <a:ext cx="4969977" cy="618330"/>
          </a:xfrm>
          <a:prstGeom prst="rect">
            <a:avLst/>
          </a:prstGeom>
          <a:noFill/>
          <a:ln>
            <a:noFill/>
          </a:ln>
        </p:spPr>
        <p:txBody>
          <a:bodyPr spcFirstLastPara="1" wrap="square" lIns="62335" tIns="62335" rIns="62335" bIns="62335" anchor="t" anchorCtr="0">
            <a:spAutoFit/>
          </a:bodyPr>
          <a:lstStyle/>
          <a:p>
            <a:r>
              <a:rPr lang="en" sz="3200" dirty="0">
                <a:latin typeface="Georgia"/>
                <a:ea typeface="Georgia"/>
                <a:cs typeface="Georgia"/>
                <a:sym typeface="Georgia"/>
              </a:rPr>
              <a:t>Turning Data Into Music</a:t>
            </a:r>
            <a:endParaRPr sz="3200" dirty="0">
              <a:latin typeface="Georgia"/>
              <a:ea typeface="Georgia"/>
              <a:cs typeface="Georgia"/>
              <a:sym typeface="Georgia"/>
            </a:endParaRPr>
          </a:p>
        </p:txBody>
      </p:sp>
      <p:sp>
        <p:nvSpPr>
          <p:cNvPr id="98" name="Google Shape;98;p14"/>
          <p:cNvSpPr txBox="1"/>
          <p:nvPr/>
        </p:nvSpPr>
        <p:spPr>
          <a:xfrm>
            <a:off x="1177977" y="1212169"/>
            <a:ext cx="3242864" cy="433664"/>
          </a:xfrm>
          <a:prstGeom prst="rect">
            <a:avLst/>
          </a:prstGeom>
          <a:noFill/>
          <a:ln>
            <a:noFill/>
          </a:ln>
        </p:spPr>
        <p:txBody>
          <a:bodyPr spcFirstLastPara="1" wrap="square" lIns="62335" tIns="62335" rIns="62335" bIns="62335" anchor="t" anchorCtr="0">
            <a:spAutoFit/>
          </a:bodyPr>
          <a:lstStyle/>
          <a:p>
            <a:r>
              <a:rPr lang="en" sz="2000" dirty="0">
                <a:latin typeface="Lato"/>
                <a:ea typeface="Lato"/>
                <a:cs typeface="Lato"/>
                <a:sym typeface="Lato"/>
              </a:rPr>
              <a:t>Lili Adams 2020 Thesis</a:t>
            </a:r>
            <a:endParaRPr sz="2000" dirty="0">
              <a:latin typeface="Lato"/>
              <a:ea typeface="Lato"/>
              <a:cs typeface="Lato"/>
              <a:sym typeface="Lato"/>
            </a:endParaRPr>
          </a:p>
        </p:txBody>
      </p:sp>
      <p:sp>
        <p:nvSpPr>
          <p:cNvPr id="99" name="Google Shape;99;p14"/>
          <p:cNvSpPr txBox="1"/>
          <p:nvPr/>
        </p:nvSpPr>
        <p:spPr>
          <a:xfrm>
            <a:off x="8030343" y="4314440"/>
            <a:ext cx="3802500" cy="692453"/>
          </a:xfrm>
          <a:prstGeom prst="rect">
            <a:avLst/>
          </a:prstGeom>
          <a:noFill/>
          <a:ln>
            <a:noFill/>
          </a:ln>
        </p:spPr>
        <p:txBody>
          <a:bodyPr spcFirstLastPara="1" wrap="square" lIns="62335" tIns="62335" rIns="62335" bIns="62335" anchor="t" anchorCtr="0">
            <a:spAutoFit/>
          </a:bodyPr>
          <a:lstStyle/>
          <a:p>
            <a:r>
              <a:rPr lang="en" sz="1841" u="sng" dirty="0">
                <a:solidFill>
                  <a:schemeClr val="hlink"/>
                </a:solidFill>
                <a:latin typeface="Lato"/>
                <a:ea typeface="Lato"/>
                <a:cs typeface="Lato"/>
                <a:sym typeface="Lato"/>
                <a:hlinkClick r:id="rId3"/>
              </a:rPr>
              <a:t>https://www.davidmaddisonlab.com/music-video</a:t>
            </a:r>
            <a:endParaRPr sz="2045" dirty="0">
              <a:latin typeface="Lato"/>
              <a:ea typeface="Lato"/>
              <a:cs typeface="Lato"/>
              <a:sym typeface="Lato"/>
            </a:endParaRPr>
          </a:p>
        </p:txBody>
      </p:sp>
      <p:pic>
        <p:nvPicPr>
          <p:cNvPr id="100" name="Google Shape;100;p14"/>
          <p:cNvPicPr preferRelativeResize="0"/>
          <p:nvPr/>
        </p:nvPicPr>
        <p:blipFill>
          <a:blip r:embed="rId4">
            <a:alphaModFix/>
          </a:blip>
          <a:stretch>
            <a:fillRect/>
          </a:stretch>
        </p:blipFill>
        <p:spPr>
          <a:xfrm>
            <a:off x="8809111" y="629696"/>
            <a:ext cx="2535018" cy="3645255"/>
          </a:xfrm>
          <a:prstGeom prst="rect">
            <a:avLst/>
          </a:prstGeom>
          <a:noFill/>
          <a:ln>
            <a:noFill/>
          </a:ln>
        </p:spPr>
      </p:pic>
      <p:pic>
        <p:nvPicPr>
          <p:cNvPr id="101" name="Google Shape;101;p14"/>
          <p:cNvPicPr preferRelativeResize="0"/>
          <p:nvPr/>
        </p:nvPicPr>
        <p:blipFill>
          <a:blip r:embed="rId5">
            <a:alphaModFix/>
          </a:blip>
          <a:stretch>
            <a:fillRect/>
          </a:stretch>
        </p:blipFill>
        <p:spPr>
          <a:xfrm>
            <a:off x="8030343" y="5046383"/>
            <a:ext cx="3513933" cy="15270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5" name="Google Shape;95;p14"/>
          <p:cNvSpPr txBox="1">
            <a:spLocks noGrp="1"/>
          </p:cNvSpPr>
          <p:nvPr>
            <p:ph type="title" idx="4294967295"/>
          </p:nvPr>
        </p:nvSpPr>
        <p:spPr>
          <a:xfrm>
            <a:off x="411163" y="301625"/>
            <a:ext cx="6507163" cy="544513"/>
          </a:xfrm>
          <a:prstGeom prst="rect">
            <a:avLst/>
          </a:prstGeom>
          <a:noFill/>
          <a:ln>
            <a:noFill/>
          </a:ln>
        </p:spPr>
        <p:txBody>
          <a:bodyPr spcFirstLastPara="1" vert="horz" wrap="square" lIns="62591" tIns="31278" rIns="62591" bIns="31278" rtlCol="0" anchor="b" anchorCtr="0">
            <a:noAutofit/>
          </a:bodyPr>
          <a:lstStyle/>
          <a:p>
            <a:pPr>
              <a:lnSpc>
                <a:spcPct val="90000"/>
              </a:lnSpc>
              <a:spcBef>
                <a:spcPts val="0"/>
              </a:spcBef>
              <a:buClr>
                <a:schemeClr val="lt1"/>
              </a:buClr>
              <a:buSzPts val="4500"/>
            </a:pPr>
            <a:r>
              <a:rPr lang="en" dirty="0"/>
              <a:t>The Wide World of Science! </a:t>
            </a:r>
            <a:endParaRPr dirty="0"/>
          </a:p>
        </p:txBody>
      </p:sp>
      <p:sp>
        <p:nvSpPr>
          <p:cNvPr id="96" name="Google Shape;96;p14"/>
          <p:cNvSpPr/>
          <p:nvPr/>
        </p:nvSpPr>
        <p:spPr>
          <a:xfrm>
            <a:off x="647724" y="2120606"/>
            <a:ext cx="5956276" cy="4933023"/>
          </a:xfrm>
          <a:prstGeom prst="rect">
            <a:avLst/>
          </a:prstGeom>
          <a:noFill/>
          <a:ln>
            <a:noFill/>
          </a:ln>
        </p:spPr>
        <p:txBody>
          <a:bodyPr spcFirstLastPara="1" wrap="square" lIns="94994" tIns="47506" rIns="94994" bIns="47506" anchor="t" anchorCtr="0">
            <a:noAutofit/>
          </a:bodyPr>
          <a:lstStyle/>
          <a:p>
            <a:pPr marL="632097" lvl="1" indent="-277084">
              <a:spcBef>
                <a:spcPts val="682"/>
              </a:spcBef>
              <a:buSzPts val="2600"/>
              <a:buChar char="○"/>
            </a:pPr>
            <a:r>
              <a:rPr lang="en-US" sz="2800" dirty="0"/>
              <a:t>Lost her sight during her career due to illness and was no longer able to see plots of magnetars (exploding stars she studied)</a:t>
            </a:r>
          </a:p>
          <a:p>
            <a:pPr marL="632097" lvl="1" indent="-277084">
              <a:spcBef>
                <a:spcPts val="682"/>
              </a:spcBef>
              <a:buSzPts val="2600"/>
              <a:buChar char="○"/>
            </a:pPr>
            <a:r>
              <a:rPr lang="en-US" sz="2800" dirty="0"/>
              <a:t>Turned the visual plots used to analyze these stars into sound so she could interpret the data. </a:t>
            </a:r>
          </a:p>
        </p:txBody>
      </p:sp>
      <p:sp>
        <p:nvSpPr>
          <p:cNvPr id="97" name="Google Shape;97;p14"/>
          <p:cNvSpPr txBox="1"/>
          <p:nvPr/>
        </p:nvSpPr>
        <p:spPr>
          <a:xfrm>
            <a:off x="1537186" y="867855"/>
            <a:ext cx="4969977" cy="618330"/>
          </a:xfrm>
          <a:prstGeom prst="rect">
            <a:avLst/>
          </a:prstGeom>
          <a:noFill/>
          <a:ln>
            <a:noFill/>
          </a:ln>
        </p:spPr>
        <p:txBody>
          <a:bodyPr spcFirstLastPara="1" wrap="square" lIns="62335" tIns="62335" rIns="62335" bIns="62335" anchor="t" anchorCtr="0">
            <a:spAutoFit/>
          </a:bodyPr>
          <a:lstStyle/>
          <a:p>
            <a:r>
              <a:rPr lang="en" sz="3200" dirty="0">
                <a:latin typeface="Georgia"/>
                <a:ea typeface="Georgia"/>
                <a:cs typeface="Georgia"/>
                <a:sym typeface="Georgia"/>
              </a:rPr>
              <a:t>Turning Data Into Sound</a:t>
            </a:r>
            <a:endParaRPr sz="3200" dirty="0">
              <a:latin typeface="Georgia"/>
              <a:ea typeface="Georgia"/>
              <a:cs typeface="Georgia"/>
              <a:sym typeface="Georgia"/>
            </a:endParaRPr>
          </a:p>
        </p:txBody>
      </p:sp>
      <p:sp>
        <p:nvSpPr>
          <p:cNvPr id="98" name="Google Shape;98;p14"/>
          <p:cNvSpPr txBox="1"/>
          <p:nvPr/>
        </p:nvSpPr>
        <p:spPr>
          <a:xfrm>
            <a:off x="1589140" y="1437341"/>
            <a:ext cx="3242864" cy="433664"/>
          </a:xfrm>
          <a:prstGeom prst="rect">
            <a:avLst/>
          </a:prstGeom>
          <a:noFill/>
          <a:ln>
            <a:noFill/>
          </a:ln>
        </p:spPr>
        <p:txBody>
          <a:bodyPr spcFirstLastPara="1" wrap="square" lIns="62335" tIns="62335" rIns="62335" bIns="62335" anchor="t" anchorCtr="0">
            <a:spAutoFit/>
          </a:bodyPr>
          <a:lstStyle/>
          <a:p>
            <a:r>
              <a:rPr lang="en" sz="2000" dirty="0">
                <a:latin typeface="Lato"/>
                <a:ea typeface="Lato"/>
                <a:cs typeface="Lato"/>
                <a:sym typeface="Lato"/>
              </a:rPr>
              <a:t>Wanda Diaz Merced</a:t>
            </a:r>
            <a:endParaRPr sz="2000" dirty="0">
              <a:latin typeface="Lato"/>
              <a:ea typeface="Lato"/>
              <a:cs typeface="Lato"/>
              <a:sym typeface="Lato"/>
            </a:endParaRPr>
          </a:p>
        </p:txBody>
      </p:sp>
      <p:pic>
        <p:nvPicPr>
          <p:cNvPr id="3" name="Online Media 2" title="How a blind astronomer found a way to hear the stars | Wanda Diaz Merced">
            <a:hlinkClick r:id="" action="ppaction://media"/>
            <a:extLst>
              <a:ext uri="{FF2B5EF4-FFF2-40B4-BE49-F238E27FC236}">
                <a16:creationId xmlns:a16="http://schemas.microsoft.com/office/drawing/2014/main" id="{DAC5663C-121E-F7C1-B2CF-2251F4955663}"/>
              </a:ext>
            </a:extLst>
          </p:cNvPr>
          <p:cNvPicPr>
            <a:picLocks noRot="1" noChangeAspect="1"/>
          </p:cNvPicPr>
          <p:nvPr>
            <a:videoFile r:link="rId1"/>
          </p:nvPr>
        </p:nvPicPr>
        <p:blipFill>
          <a:blip r:embed="rId4"/>
          <a:stretch>
            <a:fillRect/>
          </a:stretch>
        </p:blipFill>
        <p:spPr>
          <a:xfrm>
            <a:off x="6977946" y="2405891"/>
            <a:ext cx="4894561" cy="2765427"/>
          </a:xfrm>
          <a:prstGeom prst="rect">
            <a:avLst/>
          </a:prstGeom>
        </p:spPr>
      </p:pic>
    </p:spTree>
    <p:extLst>
      <p:ext uri="{BB962C8B-B14F-4D97-AF65-F5344CB8AC3E}">
        <p14:creationId xmlns:p14="http://schemas.microsoft.com/office/powerpoint/2010/main" val="196169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C25F7E-6310-701E-68FA-B3BDD9943F5A}"/>
              </a:ext>
            </a:extLst>
          </p:cNvPr>
          <p:cNvSpPr>
            <a:spLocks noGrp="1"/>
          </p:cNvSpPr>
          <p:nvPr>
            <p:ph type="ctrTitle"/>
          </p:nvPr>
        </p:nvSpPr>
        <p:spPr>
          <a:xfrm>
            <a:off x="603503" y="3067051"/>
            <a:ext cx="10782300" cy="3352800"/>
          </a:xfrm>
        </p:spPr>
        <p:txBody>
          <a:bodyPr/>
          <a:lstStyle/>
          <a:p>
            <a:r>
              <a:rPr lang="en-US" dirty="0"/>
              <a:t>Lab 5: </a:t>
            </a:r>
            <a:br>
              <a:rPr lang="en-US" dirty="0"/>
            </a:br>
            <a:r>
              <a:rPr lang="en-US" dirty="0"/>
              <a:t>Lab background</a:t>
            </a:r>
          </a:p>
        </p:txBody>
      </p:sp>
      <p:pic>
        <p:nvPicPr>
          <p:cNvPr id="1028" name="Picture 4" descr="Bootcamp.com - Cell Division Flashcards | Quizlet">
            <a:extLst>
              <a:ext uri="{FF2B5EF4-FFF2-40B4-BE49-F238E27FC236}">
                <a16:creationId xmlns:a16="http://schemas.microsoft.com/office/drawing/2014/main" id="{933CFA6A-235E-D7A6-E7CD-B58EA582E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681" y="239367"/>
            <a:ext cx="5862638" cy="359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19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6B6B-5F07-A64A-9043-14B94AFA048A}"/>
              </a:ext>
            </a:extLst>
          </p:cNvPr>
          <p:cNvSpPr>
            <a:spLocks noGrp="1"/>
          </p:cNvSpPr>
          <p:nvPr>
            <p:ph type="title"/>
          </p:nvPr>
        </p:nvSpPr>
        <p:spPr/>
        <p:txBody>
          <a:bodyPr/>
          <a:lstStyle/>
          <a:p>
            <a:r>
              <a:rPr lang="en-US" dirty="0"/>
              <a:t>Lab Objectives</a:t>
            </a:r>
          </a:p>
        </p:txBody>
      </p:sp>
      <p:sp>
        <p:nvSpPr>
          <p:cNvPr id="3" name="Content Placeholder 2">
            <a:extLst>
              <a:ext uri="{FF2B5EF4-FFF2-40B4-BE49-F238E27FC236}">
                <a16:creationId xmlns:a16="http://schemas.microsoft.com/office/drawing/2014/main" id="{90544A29-DFE5-5143-8F51-D24FA1D9EFE1}"/>
              </a:ext>
            </a:extLst>
          </p:cNvPr>
          <p:cNvSpPr>
            <a:spLocks noGrp="1"/>
          </p:cNvSpPr>
          <p:nvPr>
            <p:ph idx="1"/>
          </p:nvPr>
        </p:nvSpPr>
        <p:spPr/>
        <p:txBody>
          <a:bodyPr>
            <a:normAutofit/>
          </a:bodyPr>
          <a:lstStyle/>
          <a:p>
            <a:pPr marL="514350" indent="-514350">
              <a:buFont typeface="+mj-lt"/>
              <a:buAutoNum type="arabicPeriod"/>
            </a:pPr>
            <a:r>
              <a:rPr lang="en-US" sz="2800" dirty="0"/>
              <a:t>Demonstrate the ability to use molecular biology skills including PCR and using micropipettes. </a:t>
            </a:r>
          </a:p>
          <a:p>
            <a:pPr marL="514350" indent="-514350">
              <a:buFont typeface="+mj-lt"/>
              <a:buAutoNum type="arabicPeriod"/>
            </a:pPr>
            <a:r>
              <a:rPr lang="en-US" sz="2800" dirty="0"/>
              <a:t>Explain the steps of PCR. </a:t>
            </a:r>
          </a:p>
          <a:p>
            <a:pPr marL="514350" indent="-514350">
              <a:buFont typeface="+mj-lt"/>
              <a:buAutoNum type="arabicPeriod"/>
            </a:pPr>
            <a:r>
              <a:rPr lang="en-US" sz="2800" dirty="0"/>
              <a:t>Demonstrate an understanding of DNA replication and PCR. </a:t>
            </a:r>
          </a:p>
          <a:p>
            <a:pPr marL="514350" indent="-514350">
              <a:buFont typeface="+mj-lt"/>
              <a:buAutoNum type="arabicPeriod"/>
            </a:pPr>
            <a:r>
              <a:rPr lang="en-US" sz="2800" dirty="0"/>
              <a:t>Describe how DNA is organized during cell cycle and meiosis. </a:t>
            </a:r>
          </a:p>
        </p:txBody>
      </p:sp>
      <p:sp>
        <p:nvSpPr>
          <p:cNvPr id="4" name="TextBox 3">
            <a:extLst>
              <a:ext uri="{FF2B5EF4-FFF2-40B4-BE49-F238E27FC236}">
                <a16:creationId xmlns:a16="http://schemas.microsoft.com/office/drawing/2014/main" id="{585364EE-86E8-0993-CC2D-3960AC1DE2D4}"/>
              </a:ext>
            </a:extLst>
          </p:cNvPr>
          <p:cNvSpPr txBox="1"/>
          <p:nvPr/>
        </p:nvSpPr>
        <p:spPr>
          <a:xfrm rot="21121228">
            <a:off x="2789029" y="2601037"/>
            <a:ext cx="6509163" cy="1754326"/>
          </a:xfrm>
          <a:prstGeom prst="rect">
            <a:avLst/>
          </a:prstGeom>
          <a:solidFill>
            <a:schemeClr val="bg1"/>
          </a:solidFill>
          <a:ln>
            <a:solidFill>
              <a:schemeClr val="accent1"/>
            </a:solidFill>
          </a:ln>
        </p:spPr>
        <p:txBody>
          <a:bodyPr wrap="square" rtlCol="0">
            <a:spAutoFit/>
          </a:bodyPr>
          <a:lstStyle/>
          <a:p>
            <a:r>
              <a:rPr lang="en-US" sz="3600" dirty="0"/>
              <a:t>TLDR: demonstrate PCR skills and knowledge, understand the processes of mitosis and meiosis</a:t>
            </a:r>
          </a:p>
        </p:txBody>
      </p:sp>
    </p:spTree>
    <p:extLst>
      <p:ext uri="{BB962C8B-B14F-4D97-AF65-F5344CB8AC3E}">
        <p14:creationId xmlns:p14="http://schemas.microsoft.com/office/powerpoint/2010/main" val="45757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D87A-A0A3-1F40-A948-DE91BAB2EB2D}"/>
              </a:ext>
            </a:extLst>
          </p:cNvPr>
          <p:cNvSpPr>
            <a:spLocks noGrp="1"/>
          </p:cNvSpPr>
          <p:nvPr>
            <p:ph type="title"/>
          </p:nvPr>
        </p:nvSpPr>
        <p:spPr>
          <a:xfrm>
            <a:off x="378928" y="79923"/>
            <a:ext cx="10772775" cy="1658198"/>
          </a:xfrm>
        </p:spPr>
        <p:txBody>
          <a:bodyPr/>
          <a:lstStyle/>
          <a:p>
            <a:r>
              <a:rPr lang="en-US" dirty="0"/>
              <a:t>Experimental Timeline </a:t>
            </a:r>
          </a:p>
        </p:txBody>
      </p:sp>
      <p:pic>
        <p:nvPicPr>
          <p:cNvPr id="5" name="Picture 4">
            <a:extLst>
              <a:ext uri="{FF2B5EF4-FFF2-40B4-BE49-F238E27FC236}">
                <a16:creationId xmlns:a16="http://schemas.microsoft.com/office/drawing/2014/main" id="{FA1E8D9A-3732-C248-9078-19213DDE329D}"/>
              </a:ext>
            </a:extLst>
          </p:cNvPr>
          <p:cNvPicPr>
            <a:picLocks noChangeAspect="1"/>
          </p:cNvPicPr>
          <p:nvPr/>
        </p:nvPicPr>
        <p:blipFill>
          <a:blip r:embed="rId3"/>
          <a:stretch>
            <a:fillRect/>
          </a:stretch>
        </p:blipFill>
        <p:spPr>
          <a:xfrm>
            <a:off x="2487835" y="1416752"/>
            <a:ext cx="2628094" cy="2628094"/>
          </a:xfrm>
          <a:prstGeom prst="rect">
            <a:avLst/>
          </a:prstGeom>
        </p:spPr>
      </p:pic>
      <p:sp>
        <p:nvSpPr>
          <p:cNvPr id="6" name="TextBox 5">
            <a:extLst>
              <a:ext uri="{FF2B5EF4-FFF2-40B4-BE49-F238E27FC236}">
                <a16:creationId xmlns:a16="http://schemas.microsoft.com/office/drawing/2014/main" id="{CC11CB49-FF62-F84F-A74D-A06121007BAA}"/>
              </a:ext>
            </a:extLst>
          </p:cNvPr>
          <p:cNvSpPr txBox="1"/>
          <p:nvPr/>
        </p:nvSpPr>
        <p:spPr>
          <a:xfrm>
            <a:off x="1447519" y="4223931"/>
            <a:ext cx="4890935" cy="1384995"/>
          </a:xfrm>
          <a:prstGeom prst="rect">
            <a:avLst/>
          </a:prstGeom>
          <a:noFill/>
          <a:ln>
            <a:solidFill>
              <a:schemeClr val="tx1"/>
            </a:solidFill>
          </a:ln>
        </p:spPr>
        <p:txBody>
          <a:bodyPr wrap="square" rtlCol="0">
            <a:spAutoFit/>
          </a:bodyPr>
          <a:lstStyle/>
          <a:p>
            <a:r>
              <a:rPr lang="en-US" sz="2800" u="sng" dirty="0"/>
              <a:t>Last Week: </a:t>
            </a:r>
          </a:p>
          <a:p>
            <a:r>
              <a:rPr lang="en-US" sz="2800" dirty="0"/>
              <a:t>DNA Extraction + Lysis Buffer </a:t>
            </a:r>
          </a:p>
          <a:p>
            <a:r>
              <a:rPr lang="en-US" sz="2800" dirty="0"/>
              <a:t>Incubation </a:t>
            </a:r>
          </a:p>
        </p:txBody>
      </p:sp>
      <p:pic>
        <p:nvPicPr>
          <p:cNvPr id="7" name="Picture 6">
            <a:extLst>
              <a:ext uri="{FF2B5EF4-FFF2-40B4-BE49-F238E27FC236}">
                <a16:creationId xmlns:a16="http://schemas.microsoft.com/office/drawing/2014/main" id="{6F2A9CFB-9921-1649-A210-145297BD9AEC}"/>
              </a:ext>
            </a:extLst>
          </p:cNvPr>
          <p:cNvPicPr>
            <a:picLocks noChangeAspect="1"/>
          </p:cNvPicPr>
          <p:nvPr/>
        </p:nvPicPr>
        <p:blipFill>
          <a:blip r:embed="rId4"/>
          <a:stretch>
            <a:fillRect/>
          </a:stretch>
        </p:blipFill>
        <p:spPr>
          <a:xfrm>
            <a:off x="6596078" y="1416752"/>
            <a:ext cx="3956928" cy="2967696"/>
          </a:xfrm>
          <a:prstGeom prst="rect">
            <a:avLst/>
          </a:prstGeom>
        </p:spPr>
      </p:pic>
      <p:sp>
        <p:nvSpPr>
          <p:cNvPr id="8" name="TextBox 7">
            <a:extLst>
              <a:ext uri="{FF2B5EF4-FFF2-40B4-BE49-F238E27FC236}">
                <a16:creationId xmlns:a16="http://schemas.microsoft.com/office/drawing/2014/main" id="{8FD00996-CD11-8947-9995-076D2099CAEA}"/>
              </a:ext>
            </a:extLst>
          </p:cNvPr>
          <p:cNvSpPr txBox="1"/>
          <p:nvPr/>
        </p:nvSpPr>
        <p:spPr>
          <a:xfrm>
            <a:off x="7336153" y="4223930"/>
            <a:ext cx="3108087" cy="1384995"/>
          </a:xfrm>
          <a:prstGeom prst="rect">
            <a:avLst/>
          </a:prstGeom>
          <a:noFill/>
          <a:ln>
            <a:solidFill>
              <a:schemeClr val="tx1"/>
            </a:solidFill>
          </a:ln>
        </p:spPr>
        <p:txBody>
          <a:bodyPr wrap="square" rtlCol="0">
            <a:spAutoFit/>
          </a:bodyPr>
          <a:lstStyle/>
          <a:p>
            <a:r>
              <a:rPr lang="en-US" sz="2800" u="sng" dirty="0"/>
              <a:t>This Week: </a:t>
            </a:r>
          </a:p>
          <a:p>
            <a:r>
              <a:rPr lang="en-US" sz="2800" dirty="0"/>
              <a:t>Amplify (make lots of copies of) DNA </a:t>
            </a:r>
          </a:p>
        </p:txBody>
      </p:sp>
      <p:sp>
        <p:nvSpPr>
          <p:cNvPr id="10" name="TextBox 9">
            <a:extLst>
              <a:ext uri="{FF2B5EF4-FFF2-40B4-BE49-F238E27FC236}">
                <a16:creationId xmlns:a16="http://schemas.microsoft.com/office/drawing/2014/main" id="{A3A0E3A1-EA2F-D840-AB77-24A3D02020F1}"/>
              </a:ext>
            </a:extLst>
          </p:cNvPr>
          <p:cNvSpPr txBox="1"/>
          <p:nvPr/>
        </p:nvSpPr>
        <p:spPr>
          <a:xfrm>
            <a:off x="2027920" y="5694517"/>
            <a:ext cx="3547923" cy="954107"/>
          </a:xfrm>
          <a:prstGeom prst="rect">
            <a:avLst/>
          </a:prstGeom>
          <a:noFill/>
        </p:spPr>
        <p:txBody>
          <a:bodyPr wrap="square" rtlCol="0">
            <a:spAutoFit/>
          </a:bodyPr>
          <a:lstStyle/>
          <a:p>
            <a:pPr algn="ctr"/>
            <a:r>
              <a:rPr lang="en-US" sz="2800" i="1" dirty="0">
                <a:solidFill>
                  <a:schemeClr val="accent5"/>
                </a:solidFill>
              </a:rPr>
              <a:t>What is the purpose of the lysis buffer?</a:t>
            </a:r>
          </a:p>
        </p:txBody>
      </p:sp>
      <p:sp>
        <p:nvSpPr>
          <p:cNvPr id="11" name="TextBox 10">
            <a:extLst>
              <a:ext uri="{FF2B5EF4-FFF2-40B4-BE49-F238E27FC236}">
                <a16:creationId xmlns:a16="http://schemas.microsoft.com/office/drawing/2014/main" id="{A5FBEBB7-3367-3B4A-B95B-DC78628DECCF}"/>
              </a:ext>
            </a:extLst>
          </p:cNvPr>
          <p:cNvSpPr txBox="1"/>
          <p:nvPr/>
        </p:nvSpPr>
        <p:spPr>
          <a:xfrm>
            <a:off x="6950025" y="5694517"/>
            <a:ext cx="3709147" cy="954107"/>
          </a:xfrm>
          <a:prstGeom prst="rect">
            <a:avLst/>
          </a:prstGeom>
          <a:noFill/>
        </p:spPr>
        <p:txBody>
          <a:bodyPr wrap="square" rtlCol="0">
            <a:spAutoFit/>
          </a:bodyPr>
          <a:lstStyle/>
          <a:p>
            <a:pPr algn="ctr"/>
            <a:r>
              <a:rPr lang="en-US" sz="2800" i="1" dirty="0">
                <a:solidFill>
                  <a:schemeClr val="accent5"/>
                </a:solidFill>
              </a:rPr>
              <a:t>What do we need to amplify DNA? </a:t>
            </a:r>
          </a:p>
        </p:txBody>
      </p:sp>
    </p:spTree>
    <p:extLst>
      <p:ext uri="{BB962C8B-B14F-4D97-AF65-F5344CB8AC3E}">
        <p14:creationId xmlns:p14="http://schemas.microsoft.com/office/powerpoint/2010/main" val="8940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D74B559-A4FB-B64F-9483-8CC39CFE21FB}"/>
              </a:ext>
            </a:extLst>
          </p:cNvPr>
          <p:cNvSpPr/>
          <p:nvPr/>
        </p:nvSpPr>
        <p:spPr>
          <a:xfrm>
            <a:off x="665672" y="1569918"/>
            <a:ext cx="4303143" cy="4019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057B0-6959-354D-802F-1E8C92E69634}"/>
              </a:ext>
            </a:extLst>
          </p:cNvPr>
          <p:cNvSpPr>
            <a:spLocks noGrp="1"/>
          </p:cNvSpPr>
          <p:nvPr>
            <p:ph type="title"/>
          </p:nvPr>
        </p:nvSpPr>
        <p:spPr>
          <a:xfrm>
            <a:off x="657224" y="198318"/>
            <a:ext cx="10772775" cy="1658198"/>
          </a:xfrm>
        </p:spPr>
        <p:txBody>
          <a:bodyPr/>
          <a:lstStyle/>
          <a:p>
            <a:r>
              <a:rPr lang="en-US" dirty="0"/>
              <a:t>Master Mix - Basic Ingredients </a:t>
            </a:r>
          </a:p>
        </p:txBody>
      </p:sp>
      <p:sp>
        <p:nvSpPr>
          <p:cNvPr id="3" name="Content Placeholder 2">
            <a:extLst>
              <a:ext uri="{FF2B5EF4-FFF2-40B4-BE49-F238E27FC236}">
                <a16:creationId xmlns:a16="http://schemas.microsoft.com/office/drawing/2014/main" id="{EB8BFB0D-54D6-7F4D-A51E-643901A9095E}"/>
              </a:ext>
            </a:extLst>
          </p:cNvPr>
          <p:cNvSpPr>
            <a:spLocks noGrp="1"/>
          </p:cNvSpPr>
          <p:nvPr>
            <p:ph idx="1"/>
          </p:nvPr>
        </p:nvSpPr>
        <p:spPr>
          <a:xfrm>
            <a:off x="1853795" y="2143113"/>
            <a:ext cx="10515600" cy="4351338"/>
          </a:xfrm>
        </p:spPr>
        <p:txBody>
          <a:bodyPr>
            <a:normAutofit/>
          </a:bodyPr>
          <a:lstStyle/>
          <a:p>
            <a:pPr marL="0" indent="0">
              <a:buNone/>
            </a:pPr>
            <a:r>
              <a:rPr lang="en-US" sz="2800" dirty="0">
                <a:solidFill>
                  <a:schemeClr val="bg1"/>
                </a:solidFill>
              </a:rPr>
              <a:t>PCR Buffer </a:t>
            </a:r>
          </a:p>
          <a:p>
            <a:pPr marL="0" indent="0">
              <a:buNone/>
            </a:pPr>
            <a:r>
              <a:rPr lang="en-US" sz="2800" dirty="0">
                <a:solidFill>
                  <a:schemeClr val="bg1"/>
                </a:solidFill>
              </a:rPr>
              <a:t>dNTPs</a:t>
            </a:r>
          </a:p>
          <a:p>
            <a:pPr marL="0" indent="0">
              <a:buNone/>
            </a:pPr>
            <a:r>
              <a:rPr lang="en-US" sz="2800" dirty="0">
                <a:solidFill>
                  <a:schemeClr val="bg1"/>
                </a:solidFill>
              </a:rPr>
              <a:t>Forward primer </a:t>
            </a:r>
          </a:p>
          <a:p>
            <a:pPr marL="0" indent="0">
              <a:buNone/>
            </a:pPr>
            <a:r>
              <a:rPr lang="en-US" sz="2800" dirty="0">
                <a:solidFill>
                  <a:schemeClr val="bg1"/>
                </a:solidFill>
              </a:rPr>
              <a:t>Reverse primer </a:t>
            </a:r>
          </a:p>
          <a:p>
            <a:pPr marL="0" indent="0">
              <a:buNone/>
            </a:pPr>
            <a:r>
              <a:rPr lang="en-US" sz="2800" dirty="0" err="1">
                <a:solidFill>
                  <a:schemeClr val="bg1"/>
                </a:solidFill>
              </a:rPr>
              <a:t>Taq</a:t>
            </a:r>
            <a:r>
              <a:rPr lang="en-US" sz="2800" dirty="0">
                <a:solidFill>
                  <a:schemeClr val="bg1"/>
                </a:solidFill>
              </a:rPr>
              <a:t> polymerase </a:t>
            </a:r>
          </a:p>
          <a:p>
            <a:pPr marL="0" indent="0">
              <a:buNone/>
            </a:pPr>
            <a:r>
              <a:rPr lang="en-US" sz="2800" dirty="0">
                <a:solidFill>
                  <a:schemeClr val="bg1"/>
                </a:solidFill>
              </a:rPr>
              <a:t>dH20 </a:t>
            </a:r>
          </a:p>
        </p:txBody>
      </p:sp>
      <p:pic>
        <p:nvPicPr>
          <p:cNvPr id="4" name="Picture 3">
            <a:extLst>
              <a:ext uri="{FF2B5EF4-FFF2-40B4-BE49-F238E27FC236}">
                <a16:creationId xmlns:a16="http://schemas.microsoft.com/office/drawing/2014/main" id="{3E7A999F-0B40-6D4E-ABFC-8B32A1924B3E}"/>
              </a:ext>
            </a:extLst>
          </p:cNvPr>
          <p:cNvPicPr>
            <a:picLocks noChangeAspect="1"/>
          </p:cNvPicPr>
          <p:nvPr/>
        </p:nvPicPr>
        <p:blipFill>
          <a:blip r:embed="rId2"/>
          <a:stretch>
            <a:fillRect/>
          </a:stretch>
        </p:blipFill>
        <p:spPr>
          <a:xfrm>
            <a:off x="7111595" y="2143113"/>
            <a:ext cx="2628094" cy="2628094"/>
          </a:xfrm>
          <a:prstGeom prst="rect">
            <a:avLst/>
          </a:prstGeom>
        </p:spPr>
      </p:pic>
      <p:cxnSp>
        <p:nvCxnSpPr>
          <p:cNvPr id="7" name="Straight Connector 6">
            <a:extLst>
              <a:ext uri="{FF2B5EF4-FFF2-40B4-BE49-F238E27FC236}">
                <a16:creationId xmlns:a16="http://schemas.microsoft.com/office/drawing/2014/main" id="{8301E0C9-79FE-7C42-B2CB-699403E8D45F}"/>
              </a:ext>
            </a:extLst>
          </p:cNvPr>
          <p:cNvCxnSpPr/>
          <p:nvPr/>
        </p:nvCxnSpPr>
        <p:spPr>
          <a:xfrm>
            <a:off x="3105509" y="1569918"/>
            <a:ext cx="5055080" cy="2748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FC98B2-3CD2-304F-88AB-476BDDA0AB9A}"/>
              </a:ext>
            </a:extLst>
          </p:cNvPr>
          <p:cNvCxnSpPr>
            <a:cxnSpLocks/>
            <a:stCxn id="5" idx="4"/>
          </p:cNvCxnSpPr>
          <p:nvPr/>
        </p:nvCxnSpPr>
        <p:spPr>
          <a:xfrm flipV="1">
            <a:off x="2817244" y="4512366"/>
            <a:ext cx="5410137" cy="10775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58ED96-49E7-BC46-8ACD-06CE7B1BA167}"/>
              </a:ext>
            </a:extLst>
          </p:cNvPr>
          <p:cNvPicPr>
            <a:picLocks noChangeAspect="1"/>
          </p:cNvPicPr>
          <p:nvPr/>
        </p:nvPicPr>
        <p:blipFill rotWithShape="1">
          <a:blip r:embed="rId3"/>
          <a:srcRect t="8878" r="43297"/>
          <a:stretch/>
        </p:blipFill>
        <p:spPr>
          <a:xfrm>
            <a:off x="369127" y="1110671"/>
            <a:ext cx="4528725" cy="5394239"/>
          </a:xfrm>
          <a:prstGeom prst="rect">
            <a:avLst/>
          </a:prstGeom>
        </p:spPr>
      </p:pic>
      <p:sp>
        <p:nvSpPr>
          <p:cNvPr id="2" name="Title 1">
            <a:extLst>
              <a:ext uri="{FF2B5EF4-FFF2-40B4-BE49-F238E27FC236}">
                <a16:creationId xmlns:a16="http://schemas.microsoft.com/office/drawing/2014/main" id="{C70E6DFB-A287-594C-8168-A41CB65183B4}"/>
              </a:ext>
            </a:extLst>
          </p:cNvPr>
          <p:cNvSpPr>
            <a:spLocks noGrp="1"/>
          </p:cNvSpPr>
          <p:nvPr>
            <p:ph type="title"/>
          </p:nvPr>
        </p:nvSpPr>
        <p:spPr>
          <a:xfrm>
            <a:off x="0" y="-68634"/>
            <a:ext cx="10772775" cy="1658198"/>
          </a:xfrm>
        </p:spPr>
        <p:txBody>
          <a:bodyPr/>
          <a:lstStyle/>
          <a:p>
            <a:pPr algn="ctr"/>
            <a:r>
              <a:rPr lang="en-US" dirty="0"/>
              <a:t>Polymerase Chain Reaction (PCR) </a:t>
            </a:r>
          </a:p>
        </p:txBody>
      </p:sp>
      <p:pic>
        <p:nvPicPr>
          <p:cNvPr id="11" name="Picture 2" descr="What is PCR (polymerase chain reaction)? – YourGenome">
            <a:extLst>
              <a:ext uri="{FF2B5EF4-FFF2-40B4-BE49-F238E27FC236}">
                <a16:creationId xmlns:a16="http://schemas.microsoft.com/office/drawing/2014/main" id="{229A5D55-D6D7-69BF-6079-042250283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128" y="3198961"/>
            <a:ext cx="8205147" cy="34188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38C43D2-5234-8051-5AD5-E18DB85D0040}"/>
              </a:ext>
            </a:extLst>
          </p:cNvPr>
          <p:cNvSpPr txBox="1"/>
          <p:nvPr/>
        </p:nvSpPr>
        <p:spPr>
          <a:xfrm>
            <a:off x="3600450" y="5562663"/>
            <a:ext cx="1531178" cy="400110"/>
          </a:xfrm>
          <a:prstGeom prst="rect">
            <a:avLst/>
          </a:prstGeom>
          <a:solidFill>
            <a:schemeClr val="bg1"/>
          </a:solidFill>
        </p:spPr>
        <p:txBody>
          <a:bodyPr wrap="square" rtlCol="0">
            <a:spAutoFit/>
          </a:bodyPr>
          <a:lstStyle/>
          <a:p>
            <a:r>
              <a:rPr lang="en-US" sz="2000" dirty="0"/>
              <a:t>PCR Cycle</a:t>
            </a:r>
          </a:p>
        </p:txBody>
      </p:sp>
      <p:sp>
        <p:nvSpPr>
          <p:cNvPr id="14" name="TextBox 13">
            <a:extLst>
              <a:ext uri="{FF2B5EF4-FFF2-40B4-BE49-F238E27FC236}">
                <a16:creationId xmlns:a16="http://schemas.microsoft.com/office/drawing/2014/main" id="{046BE439-0DAE-5398-2F5A-D5D35BE92C73}"/>
              </a:ext>
            </a:extLst>
          </p:cNvPr>
          <p:cNvSpPr txBox="1"/>
          <p:nvPr/>
        </p:nvSpPr>
        <p:spPr>
          <a:xfrm>
            <a:off x="1122776" y="6094552"/>
            <a:ext cx="2619376" cy="523220"/>
          </a:xfrm>
          <a:prstGeom prst="rect">
            <a:avLst/>
          </a:prstGeom>
          <a:solidFill>
            <a:schemeClr val="bg1"/>
          </a:solidFill>
        </p:spPr>
        <p:txBody>
          <a:bodyPr wrap="square" rtlCol="0">
            <a:spAutoFit/>
          </a:bodyPr>
          <a:lstStyle/>
          <a:p>
            <a:r>
              <a:rPr lang="en-US" sz="2800" dirty="0"/>
              <a:t>Thermal Cycler</a:t>
            </a:r>
          </a:p>
        </p:txBody>
      </p:sp>
    </p:spTree>
    <p:extLst>
      <p:ext uri="{BB962C8B-B14F-4D97-AF65-F5344CB8AC3E}">
        <p14:creationId xmlns:p14="http://schemas.microsoft.com/office/powerpoint/2010/main" val="1991666159"/>
      </p:ext>
    </p:extLst>
  </p:cSld>
  <p:clrMapOvr>
    <a:masterClrMapping/>
  </p:clrMapOvr>
</p:sld>
</file>

<file path=ppt/theme/theme1.xml><?xml version="1.0" encoding="utf-8"?>
<a:theme xmlns:a="http://schemas.openxmlformats.org/drawingml/2006/main" name="5_Metropolitan">
  <a:themeElements>
    <a:clrScheme name="Dusky purple">
      <a:dk1>
        <a:sysClr val="windowText" lastClr="000000"/>
      </a:dk1>
      <a:lt1>
        <a:sysClr val="window" lastClr="FFFFFF"/>
      </a:lt1>
      <a:dk2>
        <a:srgbClr val="3F3241"/>
      </a:dk2>
      <a:lt2>
        <a:srgbClr val="E7CDE7"/>
      </a:lt2>
      <a:accent1>
        <a:srgbClr val="7E6483"/>
      </a:accent1>
      <a:accent2>
        <a:srgbClr val="4C4C72"/>
      </a:accent2>
      <a:accent3>
        <a:srgbClr val="A3A3C1"/>
      </a:accent3>
      <a:accent4>
        <a:srgbClr val="3F3241"/>
      </a:accent4>
      <a:accent5>
        <a:srgbClr val="7E6483"/>
      </a:accent5>
      <a:accent6>
        <a:srgbClr val="B5A3B8"/>
      </a:accent6>
      <a:hlink>
        <a:srgbClr val="D7BBED"/>
      </a:hlink>
      <a:folHlink>
        <a:srgbClr val="666699"/>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3108</TotalTime>
  <Words>2778</Words>
  <Application>Microsoft Office PowerPoint</Application>
  <PresentationFormat>Widescreen</PresentationFormat>
  <Paragraphs>290</Paragraphs>
  <Slides>29</Slides>
  <Notes>20</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5_Metropolitan</vt:lpstr>
      <vt:lpstr>Lab 5:PCR and the Cell Cycle</vt:lpstr>
      <vt:lpstr>Lab roadmap </vt:lpstr>
      <vt:lpstr>The Wide World of Science! </vt:lpstr>
      <vt:lpstr>The Wide World of Science! </vt:lpstr>
      <vt:lpstr>Lab 5:  Lab background</vt:lpstr>
      <vt:lpstr>Lab Objectives</vt:lpstr>
      <vt:lpstr>Experimental Timeline </vt:lpstr>
      <vt:lpstr>Master Mix - Basic Ingredients </vt:lpstr>
      <vt:lpstr>Polymerase Chain Reaction (PCR) </vt:lpstr>
      <vt:lpstr>Polymerase Chain Reaction (PCR) :  multiple cycles</vt:lpstr>
      <vt:lpstr>Cell Cycle</vt:lpstr>
      <vt:lpstr>PowerPoint Presentation</vt:lpstr>
      <vt:lpstr>Compare and Contrast</vt:lpstr>
      <vt:lpstr>Lab 5:  Today’s activities</vt:lpstr>
      <vt:lpstr>Part 1: Preparation for PCR   </vt:lpstr>
      <vt:lpstr>Part 2: Mitosis and Meiosis in the Cell Cycle </vt:lpstr>
      <vt:lpstr>PowerPoint Presentation</vt:lpstr>
      <vt:lpstr>Extra slides about sci comm project </vt:lpstr>
      <vt:lpstr>Science communication product</vt:lpstr>
      <vt:lpstr>Science communication product</vt:lpstr>
      <vt:lpstr>Term Project (individual)</vt:lpstr>
      <vt:lpstr>Term Project (individual)</vt:lpstr>
      <vt:lpstr>PowerPoint Presentation</vt:lpstr>
      <vt:lpstr>Science communication product</vt:lpstr>
      <vt:lpstr>Science communication product</vt:lpstr>
      <vt:lpstr>Science communication product</vt:lpstr>
      <vt:lpstr>Science communication product</vt:lpstr>
      <vt:lpstr>General tips/remarks </vt:lpstr>
      <vt:lpstr>Draft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4: Nematode Experiment PCR and Cell Cycle</dc:title>
  <dc:creator>Harjoe, Carmen C</dc:creator>
  <cp:lastModifiedBy>Harjoe, Carmen C</cp:lastModifiedBy>
  <cp:revision>68</cp:revision>
  <dcterms:created xsi:type="dcterms:W3CDTF">2021-10-23T02:54:55Z</dcterms:created>
  <dcterms:modified xsi:type="dcterms:W3CDTF">2024-10-28T16:28:26Z</dcterms:modified>
</cp:coreProperties>
</file>